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2"/>
  </p:notesMasterIdLst>
  <p:sldIdLst>
    <p:sldId id="256" r:id="rId2"/>
    <p:sldId id="258" r:id="rId3"/>
    <p:sldId id="303" r:id="rId4"/>
    <p:sldId id="263" r:id="rId5"/>
    <p:sldId id="266" r:id="rId6"/>
    <p:sldId id="259" r:id="rId7"/>
    <p:sldId id="300" r:id="rId8"/>
    <p:sldId id="270" r:id="rId9"/>
    <p:sldId id="271" r:id="rId10"/>
    <p:sldId id="272" r:id="rId11"/>
    <p:sldId id="273" r:id="rId12"/>
    <p:sldId id="274" r:id="rId13"/>
    <p:sldId id="275" r:id="rId14"/>
    <p:sldId id="301" r:id="rId15"/>
    <p:sldId id="296" r:id="rId16"/>
    <p:sldId id="297" r:id="rId17"/>
    <p:sldId id="298" r:id="rId18"/>
    <p:sldId id="299" r:id="rId19"/>
    <p:sldId id="288" r:id="rId20"/>
    <p:sldId id="289" r:id="rId21"/>
    <p:sldId id="290" r:id="rId22"/>
    <p:sldId id="291" r:id="rId23"/>
    <p:sldId id="292" r:id="rId24"/>
    <p:sldId id="293" r:id="rId25"/>
    <p:sldId id="294" r:id="rId26"/>
    <p:sldId id="295" r:id="rId27"/>
    <p:sldId id="302" r:id="rId28"/>
    <p:sldId id="304" r:id="rId29"/>
    <p:sldId id="265" r:id="rId30"/>
    <p:sldId id="260" r:id="rId31"/>
  </p:sldIdLst>
  <p:sldSz cx="13004800" cy="9753600"/>
  <p:notesSz cx="6858000" cy="9144000"/>
  <p:embeddedFontLst>
    <p:embeddedFont>
      <p:font typeface="Inter" panose="020B0502030000000004" pitchFamily="34" charset="0"/>
      <p:regular r:id="rId33"/>
      <p:bold r:id="rId34"/>
      <p:italic r:id="rId35"/>
      <p:boldItalic r:id="rId36"/>
    </p:embeddedFont>
    <p:embeddedFont>
      <p:font typeface="Inter Black" panose="020B0502030000000004" pitchFamily="34" charset="0"/>
      <p:bold r:id="rId37"/>
    </p:embeddedFont>
    <p:embeddedFont>
      <p:font typeface="Inter Bold" panose="020B0502030000000004" pitchFamily="34" charset="0"/>
      <p:bold r:id="rId38"/>
      <p:italic r:id="rId39"/>
      <p:boldItalic r:id="rId40"/>
    </p:embeddedFont>
    <p:embeddedFont>
      <p:font typeface="Inter Extra Light BETA" panose="020B0302030000000004" pitchFamily="34" charset="0"/>
      <p:regular r:id="rId41"/>
    </p:embeddedFont>
    <p:embeddedFont>
      <p:font typeface="Inter Light BETA" panose="020B0402030000000004" pitchFamily="34" charset="0"/>
      <p:regular r:id="rId42"/>
    </p:embeddedFont>
    <p:embeddedFont>
      <p:font typeface="Inter Medium" panose="020B0502030000000004" pitchFamily="34" charset="0"/>
      <p:regular r:id="rId43"/>
      <p:italic r:id="rId44"/>
    </p:embeddedFont>
    <p:embeddedFont>
      <p:font typeface="Inter Regular" panose="020B0502030000000004" pitchFamily="34" charset="0"/>
      <p:regular r:id="rId45"/>
      <p:bold r:id="rId46"/>
      <p:italic r:id="rId47"/>
      <p:boldItalic r:id="rId48"/>
    </p:embeddedFont>
    <p:embeddedFont>
      <p:font typeface="Inter Semi Bold" panose="020B0502030000000004" pitchFamily="34" charset="0"/>
      <p:regular r:id="rId49"/>
      <p:bold r:id="rId50"/>
      <p:italic r:id="rId51"/>
      <p:boldItalic r:id="rId52"/>
    </p:embeddedFont>
  </p:embeddedFontLst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1733930" rtl="0" fontAlgn="auto" latinLnBrk="0" hangingPunct="0">
      <a:lnSpc>
        <a:spcPct val="90000"/>
      </a:lnSpc>
      <a:spcBef>
        <a:spcPts val="200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Inter Regular"/>
        <a:ea typeface="Inter Regular"/>
        <a:cs typeface="Inter Regular"/>
        <a:sym typeface="Inter Regular"/>
      </a:defRPr>
    </a:lvl1pPr>
    <a:lvl2pPr marL="0" marR="0" indent="0" algn="l" defTabSz="1733930" rtl="0" fontAlgn="auto" latinLnBrk="0" hangingPunct="0">
      <a:lnSpc>
        <a:spcPct val="90000"/>
      </a:lnSpc>
      <a:spcBef>
        <a:spcPts val="200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Inter Regular"/>
        <a:ea typeface="Inter Regular"/>
        <a:cs typeface="Inter Regular"/>
        <a:sym typeface="Inter Regular"/>
      </a:defRPr>
    </a:lvl2pPr>
    <a:lvl3pPr marL="0" marR="0" indent="0" algn="l" defTabSz="1733930" rtl="0" fontAlgn="auto" latinLnBrk="0" hangingPunct="0">
      <a:lnSpc>
        <a:spcPct val="90000"/>
      </a:lnSpc>
      <a:spcBef>
        <a:spcPts val="200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Inter Regular"/>
        <a:ea typeface="Inter Regular"/>
        <a:cs typeface="Inter Regular"/>
        <a:sym typeface="Inter Regular"/>
      </a:defRPr>
    </a:lvl3pPr>
    <a:lvl4pPr marL="0" marR="0" indent="0" algn="l" defTabSz="1733930" rtl="0" fontAlgn="auto" latinLnBrk="0" hangingPunct="0">
      <a:lnSpc>
        <a:spcPct val="90000"/>
      </a:lnSpc>
      <a:spcBef>
        <a:spcPts val="200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Inter Regular"/>
        <a:ea typeface="Inter Regular"/>
        <a:cs typeface="Inter Regular"/>
        <a:sym typeface="Inter Regular"/>
      </a:defRPr>
    </a:lvl4pPr>
    <a:lvl5pPr marL="0" marR="0" indent="0" algn="l" defTabSz="1733930" rtl="0" fontAlgn="auto" latinLnBrk="0" hangingPunct="0">
      <a:lnSpc>
        <a:spcPct val="90000"/>
      </a:lnSpc>
      <a:spcBef>
        <a:spcPts val="200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Inter Regular"/>
        <a:ea typeface="Inter Regular"/>
        <a:cs typeface="Inter Regular"/>
        <a:sym typeface="Inter Regular"/>
      </a:defRPr>
    </a:lvl5pPr>
    <a:lvl6pPr marL="0" marR="0" indent="0" algn="l" defTabSz="1733930" rtl="0" fontAlgn="auto" latinLnBrk="0" hangingPunct="0">
      <a:lnSpc>
        <a:spcPct val="90000"/>
      </a:lnSpc>
      <a:spcBef>
        <a:spcPts val="200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Inter Regular"/>
        <a:ea typeface="Inter Regular"/>
        <a:cs typeface="Inter Regular"/>
        <a:sym typeface="Inter Regular"/>
      </a:defRPr>
    </a:lvl6pPr>
    <a:lvl7pPr marL="0" marR="0" indent="0" algn="l" defTabSz="1733930" rtl="0" fontAlgn="auto" latinLnBrk="0" hangingPunct="0">
      <a:lnSpc>
        <a:spcPct val="90000"/>
      </a:lnSpc>
      <a:spcBef>
        <a:spcPts val="200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Inter Regular"/>
        <a:ea typeface="Inter Regular"/>
        <a:cs typeface="Inter Regular"/>
        <a:sym typeface="Inter Regular"/>
      </a:defRPr>
    </a:lvl7pPr>
    <a:lvl8pPr marL="0" marR="0" indent="0" algn="l" defTabSz="1733930" rtl="0" fontAlgn="auto" latinLnBrk="0" hangingPunct="0">
      <a:lnSpc>
        <a:spcPct val="90000"/>
      </a:lnSpc>
      <a:spcBef>
        <a:spcPts val="200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Inter Regular"/>
        <a:ea typeface="Inter Regular"/>
        <a:cs typeface="Inter Regular"/>
        <a:sym typeface="Inter Regular"/>
      </a:defRPr>
    </a:lvl8pPr>
    <a:lvl9pPr marL="0" marR="0" indent="0" algn="l" defTabSz="1733930" rtl="0" fontAlgn="auto" latinLnBrk="0" hangingPunct="0">
      <a:lnSpc>
        <a:spcPct val="90000"/>
      </a:lnSpc>
      <a:spcBef>
        <a:spcPts val="200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Inter Regular"/>
        <a:ea typeface="Inter Regular"/>
        <a:cs typeface="Inter Regular"/>
        <a:sym typeface="Inter Regular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9200"/>
    <a:srgbClr val="FFD600"/>
    <a:srgbClr val="2923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prstDash val="solid"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prstDash val="solid"/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prstDash val="solid"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prstDash val="solid"/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prstDash val="solid"/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prstDash val="solid"/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3175" cap="flat">
              <a:solidFill>
                <a:srgbClr val="536773"/>
              </a:solidFill>
              <a:prstDash val="solid"/>
              <a:miter lim="400000"/>
            </a:ln>
          </a:left>
          <a:right>
            <a:ln w="3175" cap="flat">
              <a:solidFill>
                <a:srgbClr val="536773"/>
              </a:solidFill>
              <a:prstDash val="solid"/>
              <a:miter lim="400000"/>
            </a:ln>
          </a:right>
          <a:top>
            <a:ln w="3175" cap="flat">
              <a:solidFill>
                <a:srgbClr val="536773"/>
              </a:solidFill>
              <a:prstDash val="solid"/>
              <a:miter lim="400000"/>
            </a:ln>
          </a:top>
          <a:bottom>
            <a:ln w="3175" cap="flat">
              <a:solidFill>
                <a:srgbClr val="536773"/>
              </a:solidFill>
              <a:prstDash val="solid"/>
              <a:miter lim="400000"/>
            </a:ln>
          </a:bottom>
          <a:insideH>
            <a:ln w="3175" cap="flat">
              <a:solidFill>
                <a:srgbClr val="536773"/>
              </a:solidFill>
              <a:prstDash val="solid"/>
              <a:miter lim="400000"/>
            </a:ln>
          </a:insideH>
          <a:insideV>
            <a:ln w="3175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536773"/>
              </a:solidFill>
              <a:prstDash val="solid"/>
              <a:miter lim="400000"/>
            </a:ln>
          </a:top>
          <a:bottom>
            <a:ln w="3175" cap="flat">
              <a:solidFill>
                <a:srgbClr val="536773"/>
              </a:solidFill>
              <a:prstDash val="solid"/>
              <a:miter lim="400000"/>
            </a:ln>
          </a:bottom>
          <a:insideH>
            <a:ln w="3175" cap="flat">
              <a:solidFill>
                <a:srgbClr val="536773"/>
              </a:solidFill>
              <a:prstDash val="solid"/>
              <a:miter lim="400000"/>
            </a:ln>
          </a:insideH>
          <a:insideV>
            <a:ln w="3175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3175" cap="flat">
              <a:solidFill>
                <a:srgbClr val="536773"/>
              </a:solidFill>
              <a:prstDash val="solid"/>
              <a:miter lim="400000"/>
            </a:ln>
          </a:left>
          <a:right>
            <a:ln w="3175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536773"/>
              </a:solidFill>
              <a:prstDash val="solid"/>
              <a:miter lim="400000"/>
            </a:ln>
          </a:insideH>
          <a:insideV>
            <a:ln w="3175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3175" cap="flat">
              <a:solidFill>
                <a:srgbClr val="536773"/>
              </a:solidFill>
              <a:prstDash val="solid"/>
              <a:miter lim="400000"/>
            </a:ln>
          </a:left>
          <a:right>
            <a:ln w="3175" cap="flat">
              <a:solidFill>
                <a:srgbClr val="536773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prstDash val="solid"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536773"/>
              </a:solidFill>
              <a:prstDash val="solid"/>
              <a:miter lim="400000"/>
            </a:ln>
          </a:insideH>
          <a:insideV>
            <a:ln w="3175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3175" cap="flat">
              <a:solidFill>
                <a:srgbClr val="838383"/>
              </a:solidFill>
              <a:prstDash val="solid"/>
              <a:miter lim="400000"/>
            </a:ln>
          </a:left>
          <a:right>
            <a:ln w="3175" cap="flat">
              <a:solidFill>
                <a:srgbClr val="838383"/>
              </a:solidFill>
              <a:prstDash val="solid"/>
              <a:miter lim="400000"/>
            </a:ln>
          </a:right>
          <a:top>
            <a:ln w="3175" cap="flat">
              <a:solidFill>
                <a:srgbClr val="838383"/>
              </a:solidFill>
              <a:prstDash val="solid"/>
              <a:miter lim="400000"/>
            </a:ln>
          </a:top>
          <a:bottom>
            <a:ln w="3175" cap="flat">
              <a:solidFill>
                <a:srgbClr val="838383"/>
              </a:solidFill>
              <a:prstDash val="solid"/>
              <a:miter lim="400000"/>
            </a:ln>
          </a:bottom>
          <a:insideH>
            <a:ln w="3175" cap="flat">
              <a:solidFill>
                <a:srgbClr val="838383"/>
              </a:solidFill>
              <a:prstDash val="solid"/>
              <a:miter lim="400000"/>
            </a:ln>
          </a:insideH>
          <a:insideV>
            <a:ln w="3175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3175" cap="flat">
              <a:solidFill>
                <a:srgbClr val="4D4D4D"/>
              </a:solidFill>
              <a:prstDash val="solid"/>
              <a:miter lim="400000"/>
            </a:ln>
          </a:left>
          <a:right>
            <a:ln w="3175" cap="flat">
              <a:solidFill>
                <a:srgbClr val="808080"/>
              </a:solidFill>
              <a:prstDash val="solid"/>
              <a:miter lim="400000"/>
            </a:ln>
          </a:right>
          <a:top>
            <a:ln w="3175" cap="flat">
              <a:solidFill>
                <a:srgbClr val="808080"/>
              </a:solidFill>
              <a:prstDash val="solid"/>
              <a:miter lim="400000"/>
            </a:ln>
          </a:top>
          <a:bottom>
            <a:ln w="3175" cap="flat">
              <a:solidFill>
                <a:srgbClr val="808080"/>
              </a:solidFill>
              <a:prstDash val="solid"/>
              <a:miter lim="400000"/>
            </a:ln>
          </a:bottom>
          <a:insideH>
            <a:ln w="3175" cap="flat">
              <a:solidFill>
                <a:srgbClr val="808080"/>
              </a:solidFill>
              <a:prstDash val="solid"/>
              <a:miter lim="400000"/>
            </a:ln>
          </a:insideH>
          <a:insideV>
            <a:ln w="3175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chemeClr val="accent3"/>
              </a:solidFill>
              <a:prstDash val="solid"/>
              <a:miter lim="400000"/>
            </a:ln>
          </a:top>
          <a:bottom>
            <a:ln w="3175" cap="flat">
              <a:solidFill>
                <a:srgbClr val="4D4D4D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prstDash val="solid"/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3175" cap="flat">
              <a:solidFill>
                <a:srgbClr val="4D4D4D"/>
              </a:solidFill>
              <a:prstDash val="solid"/>
              <a:miter lim="400000"/>
            </a:ln>
          </a:left>
          <a:right>
            <a:ln w="3175" cap="flat">
              <a:solidFill>
                <a:srgbClr val="4D4D4D"/>
              </a:solidFill>
              <a:prstDash val="solid"/>
              <a:miter lim="400000"/>
            </a:ln>
          </a:right>
          <a:top>
            <a:ln w="3175" cap="flat">
              <a:solidFill>
                <a:srgbClr val="4D4D4D"/>
              </a:solidFill>
              <a:prstDash val="solid"/>
              <a:miter lim="400000"/>
            </a:ln>
          </a:top>
          <a:bottom>
            <a:ln w="3175" cap="flat">
              <a:solidFill>
                <a:srgbClr val="4D4D4D"/>
              </a:solidFill>
              <a:prstDash val="solid"/>
              <a:miter lim="400000"/>
            </a:ln>
          </a:bottom>
          <a:insideH>
            <a:ln w="3175" cap="flat">
              <a:solidFill>
                <a:srgbClr val="4D4D4D"/>
              </a:solidFill>
              <a:prstDash val="solid"/>
              <a:miter lim="400000"/>
            </a:ln>
          </a:insideH>
          <a:insideV>
            <a:ln w="3175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3175" cap="flat">
              <a:solidFill>
                <a:srgbClr val="5B5A5A"/>
              </a:solidFill>
              <a:prstDash val="solid"/>
              <a:miter lim="400000"/>
            </a:ln>
          </a:left>
          <a:right>
            <a:ln w="3175" cap="flat">
              <a:solidFill>
                <a:srgbClr val="5B5A5A"/>
              </a:solidFill>
              <a:prstDash val="solid"/>
              <a:miter lim="400000"/>
            </a:ln>
          </a:right>
          <a:top>
            <a:ln w="3175" cap="flat">
              <a:solidFill>
                <a:srgbClr val="5B5A5A"/>
              </a:solidFill>
              <a:prstDash val="solid"/>
              <a:miter lim="400000"/>
            </a:ln>
          </a:top>
          <a:bottom>
            <a:ln w="3175" cap="flat">
              <a:solidFill>
                <a:srgbClr val="5B5A5A"/>
              </a:solidFill>
              <a:prstDash val="solid"/>
              <a:miter lim="400000"/>
            </a:ln>
          </a:bottom>
          <a:insideH>
            <a:ln w="3175" cap="flat">
              <a:solidFill>
                <a:srgbClr val="5B5A5A"/>
              </a:solidFill>
              <a:prstDash val="solid"/>
              <a:miter lim="400000"/>
            </a:ln>
          </a:insideH>
          <a:insideV>
            <a:ln w="3175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3175" cap="flat">
              <a:solidFill>
                <a:srgbClr val="5B5A5A"/>
              </a:solidFill>
              <a:prstDash val="solid"/>
              <a:miter lim="400000"/>
            </a:ln>
          </a:left>
          <a:right>
            <a:ln w="3175" cap="flat">
              <a:solidFill>
                <a:srgbClr val="5B5A5A"/>
              </a:solidFill>
              <a:prstDash val="solid"/>
              <a:miter lim="400000"/>
            </a:ln>
          </a:right>
          <a:top>
            <a:ln w="3175" cap="flat">
              <a:solidFill>
                <a:srgbClr val="5B5A5A"/>
              </a:solidFill>
              <a:prstDash val="solid"/>
              <a:miter lim="400000"/>
            </a:ln>
          </a:top>
          <a:bottom>
            <a:ln w="3175" cap="flat">
              <a:solidFill>
                <a:srgbClr val="5B5A5A"/>
              </a:solidFill>
              <a:prstDash val="solid"/>
              <a:miter lim="400000"/>
            </a:ln>
          </a:bottom>
          <a:insideH>
            <a:ln w="3175" cap="flat">
              <a:solidFill>
                <a:srgbClr val="5B5A5A"/>
              </a:solidFill>
              <a:prstDash val="solid"/>
              <a:miter lim="400000"/>
            </a:ln>
          </a:insideH>
          <a:insideV>
            <a:ln w="3175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3175" cap="flat">
              <a:solidFill>
                <a:srgbClr val="5B5A5A"/>
              </a:solidFill>
              <a:prstDash val="solid"/>
              <a:miter lim="400000"/>
            </a:ln>
          </a:left>
          <a:right>
            <a:ln w="3175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F8BA00"/>
              </a:solidFill>
              <a:prstDash val="solid"/>
              <a:miter lim="400000"/>
            </a:ln>
          </a:top>
          <a:bottom>
            <a:ln w="3175" cap="flat">
              <a:solidFill>
                <a:srgbClr val="5B5A5A"/>
              </a:solidFill>
              <a:prstDash val="solid"/>
              <a:miter lim="400000"/>
            </a:ln>
          </a:bottom>
          <a:insideH>
            <a:ln w="3175" cap="flat">
              <a:solidFill>
                <a:srgbClr val="5B5A5A"/>
              </a:solidFill>
              <a:prstDash val="solid"/>
              <a:miter lim="400000"/>
            </a:ln>
          </a:insideH>
          <a:insideV>
            <a:ln w="3175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3175" cap="flat">
              <a:solidFill>
                <a:srgbClr val="5B5A5A"/>
              </a:solidFill>
              <a:prstDash val="solid"/>
              <a:miter lim="400000"/>
            </a:ln>
          </a:left>
          <a:right>
            <a:ln w="3175" cap="flat">
              <a:solidFill>
                <a:srgbClr val="5B5A5A"/>
              </a:solidFill>
              <a:prstDash val="solid"/>
              <a:miter lim="400000"/>
            </a:ln>
          </a:right>
          <a:top>
            <a:ln w="3175" cap="flat">
              <a:solidFill>
                <a:srgbClr val="5B5A5A"/>
              </a:solidFill>
              <a:prstDash val="solid"/>
              <a:miter lim="400000"/>
            </a:ln>
          </a:top>
          <a:bottom>
            <a:ln w="3175" cap="flat">
              <a:solidFill>
                <a:srgbClr val="5B5A5A"/>
              </a:solidFill>
              <a:prstDash val="solid"/>
              <a:miter lim="400000"/>
            </a:ln>
          </a:bottom>
          <a:insideH>
            <a:ln w="3175" cap="flat">
              <a:solidFill>
                <a:srgbClr val="5B5A5A"/>
              </a:solidFill>
              <a:prstDash val="solid"/>
              <a:miter lim="400000"/>
            </a:ln>
          </a:insideH>
          <a:insideV>
            <a:ln w="3175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3175" cap="flat">
              <a:solidFill>
                <a:srgbClr val="464646"/>
              </a:solidFill>
              <a:prstDash val="solid"/>
              <a:miter lim="400000"/>
            </a:ln>
          </a:left>
          <a:right>
            <a:ln w="3175" cap="flat">
              <a:solidFill>
                <a:srgbClr val="464646"/>
              </a:solidFill>
              <a:prstDash val="solid"/>
              <a:miter lim="400000"/>
            </a:ln>
          </a:right>
          <a:top>
            <a:ln w="3175" cap="flat">
              <a:solidFill>
                <a:srgbClr val="464646"/>
              </a:solidFill>
              <a:prstDash val="solid"/>
              <a:miter lim="400000"/>
            </a:ln>
          </a:top>
          <a:bottom>
            <a:ln w="3175" cap="flat">
              <a:solidFill>
                <a:srgbClr val="464646"/>
              </a:solidFill>
              <a:prstDash val="solid"/>
              <a:miter lim="400000"/>
            </a:ln>
          </a:bottom>
          <a:insideH>
            <a:ln w="3175" cap="flat">
              <a:solidFill>
                <a:srgbClr val="464646"/>
              </a:solidFill>
              <a:prstDash val="solid"/>
              <a:miter lim="400000"/>
            </a:ln>
          </a:insideH>
          <a:insideV>
            <a:ln w="3175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4D5D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3175" cap="flat">
              <a:solidFill>
                <a:srgbClr val="5E5E5E"/>
              </a:solidFill>
              <a:prstDash val="solid"/>
              <a:miter lim="400000"/>
            </a:ln>
          </a:left>
          <a:right>
            <a:ln w="3175" cap="flat">
              <a:solidFill>
                <a:srgbClr val="A6AAA9"/>
              </a:solidFill>
              <a:prstDash val="solid"/>
              <a:miter lim="400000"/>
            </a:ln>
          </a:right>
          <a:top>
            <a:ln w="3175" cap="flat">
              <a:solidFill>
                <a:srgbClr val="C3C3C3"/>
              </a:solidFill>
              <a:prstDash val="solid"/>
              <a:miter lim="400000"/>
            </a:ln>
          </a:top>
          <a:bottom>
            <a:ln w="3175" cap="flat">
              <a:solidFill>
                <a:srgbClr val="C3C3C3"/>
              </a:solidFill>
              <a:prstDash val="solid"/>
              <a:miter lim="400000"/>
            </a:ln>
          </a:bottom>
          <a:insideH>
            <a:ln w="3175" cap="flat">
              <a:solidFill>
                <a:srgbClr val="C3C3C3"/>
              </a:solidFill>
              <a:prstDash val="solid"/>
              <a:miter lim="400000"/>
            </a:ln>
          </a:insideH>
          <a:insideV>
            <a:ln w="3175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3175" cap="flat">
              <a:solidFill>
                <a:srgbClr val="5E5E5E"/>
              </a:solidFill>
              <a:prstDash val="solid"/>
              <a:miter lim="400000"/>
            </a:ln>
          </a:left>
          <a:right>
            <a:ln w="3175" cap="flat">
              <a:solidFill>
                <a:srgbClr val="5E5E5E"/>
              </a:solidFill>
              <a:prstDash val="solid"/>
              <a:miter lim="400000"/>
            </a:ln>
          </a:right>
          <a:top>
            <a:ln w="12700" cap="flat">
              <a:solidFill>
                <a:srgbClr val="CB297B"/>
              </a:solidFill>
              <a:prstDash val="solid"/>
              <a:miter lim="400000"/>
            </a:ln>
          </a:top>
          <a:bottom>
            <a:ln w="3175" cap="flat">
              <a:solidFill>
                <a:srgbClr val="5E5E5E"/>
              </a:solidFill>
              <a:prstDash val="solid"/>
              <a:miter lim="400000"/>
            </a:ln>
          </a:bottom>
          <a:insideH>
            <a:ln w="3175" cap="flat">
              <a:solidFill>
                <a:srgbClr val="5E5E5E"/>
              </a:solidFill>
              <a:prstDash val="solid"/>
              <a:miter lim="400000"/>
            </a:ln>
          </a:insideH>
          <a:insideV>
            <a:ln w="3175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3175" cap="flat">
              <a:solidFill>
                <a:srgbClr val="A6AAA9"/>
              </a:solidFill>
              <a:prstDash val="solid"/>
              <a:miter lim="400000"/>
            </a:ln>
          </a:left>
          <a:right>
            <a:ln w="3175" cap="flat">
              <a:solidFill>
                <a:srgbClr val="A6AAA9"/>
              </a:solidFill>
              <a:prstDash val="solid"/>
              <a:miter lim="400000"/>
            </a:ln>
          </a:right>
          <a:top>
            <a:ln w="3175" cap="flat">
              <a:solidFill>
                <a:srgbClr val="5E5E5E"/>
              </a:solidFill>
              <a:prstDash val="solid"/>
              <a:miter lim="400000"/>
            </a:ln>
          </a:top>
          <a:bottom>
            <a:ln w="3175" cap="flat">
              <a:solidFill>
                <a:srgbClr val="A6AAA9"/>
              </a:solidFill>
              <a:prstDash val="solid"/>
              <a:miter lim="400000"/>
            </a:ln>
          </a:bottom>
          <a:insideH>
            <a:ln w="3175" cap="flat">
              <a:solidFill>
                <a:srgbClr val="A6AAA9"/>
              </a:solidFill>
              <a:prstDash val="solid"/>
              <a:miter lim="400000"/>
            </a:ln>
          </a:insideH>
          <a:insideV>
            <a:ln w="3175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3175" cap="flat">
              <a:solidFill>
                <a:srgbClr val="6C6C6C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175" cap="flat">
              <a:solidFill>
                <a:srgbClr val="6C6C6C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6C6C6C"/>
              </a:solidFill>
              <a:prstDash val="solid"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prstDash val="solid"/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498"/>
    <p:restoredTop sz="94559"/>
  </p:normalViewPr>
  <p:slideViewPr>
    <p:cSldViewPr snapToGrid="0" snapToObjects="1">
      <p:cViewPr varScale="1">
        <p:scale>
          <a:sx n="84" d="100"/>
          <a:sy n="84" d="100"/>
        </p:scale>
        <p:origin x="1672" y="184"/>
      </p:cViewPr>
      <p:guideLst/>
    </p:cSldViewPr>
  </p:slideViewPr>
  <p:outlineViewPr>
    <p:cViewPr>
      <p:scale>
        <a:sx n="33" d="100"/>
        <a:sy n="33" d="100"/>
      </p:scale>
      <p:origin x="0" y="-1410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7.fntdata"/><Relationship Id="rId21" Type="http://schemas.openxmlformats.org/officeDocument/2006/relationships/slide" Target="slides/slide20.xml"/><Relationship Id="rId34" Type="http://schemas.openxmlformats.org/officeDocument/2006/relationships/font" Target="fonts/font2.fntdata"/><Relationship Id="rId42" Type="http://schemas.openxmlformats.org/officeDocument/2006/relationships/font" Target="fonts/font10.fntdata"/><Relationship Id="rId47" Type="http://schemas.openxmlformats.org/officeDocument/2006/relationships/font" Target="fonts/font15.fntdata"/><Relationship Id="rId50" Type="http://schemas.openxmlformats.org/officeDocument/2006/relationships/font" Target="fonts/font18.fntdata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font" Target="fonts/font5.fntdata"/><Relationship Id="rId40" Type="http://schemas.openxmlformats.org/officeDocument/2006/relationships/font" Target="fonts/font8.fntdata"/><Relationship Id="rId45" Type="http://schemas.openxmlformats.org/officeDocument/2006/relationships/font" Target="fonts/font13.fntdata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12.fntdata"/><Relationship Id="rId52" Type="http://schemas.openxmlformats.org/officeDocument/2006/relationships/font" Target="fonts/font2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3.fntdata"/><Relationship Id="rId43" Type="http://schemas.openxmlformats.org/officeDocument/2006/relationships/font" Target="fonts/font11.fntdata"/><Relationship Id="rId48" Type="http://schemas.openxmlformats.org/officeDocument/2006/relationships/font" Target="fonts/font16.fntdata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font" Target="fonts/font19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1.fntdata"/><Relationship Id="rId38" Type="http://schemas.openxmlformats.org/officeDocument/2006/relationships/font" Target="fonts/font6.fntdata"/><Relationship Id="rId46" Type="http://schemas.openxmlformats.org/officeDocument/2006/relationships/font" Target="fonts/font14.fntdata"/><Relationship Id="rId20" Type="http://schemas.openxmlformats.org/officeDocument/2006/relationships/slide" Target="slides/slide19.xml"/><Relationship Id="rId41" Type="http://schemas.openxmlformats.org/officeDocument/2006/relationships/font" Target="fonts/font9.fntdata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4.fntdata"/><Relationship Id="rId49" Type="http://schemas.openxmlformats.org/officeDocument/2006/relationships/font" Target="fonts/font17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63" name="Shape 63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8858642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056184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7370239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olo presentazione"/>
          <p:cNvSpPr txBox="1">
            <a:spLocks noGrp="1"/>
          </p:cNvSpPr>
          <p:nvPr>
            <p:ph type="body" sz="quarter" idx="13" hasCustomPrompt="1"/>
          </p:nvPr>
        </p:nvSpPr>
        <p:spPr>
          <a:xfrm>
            <a:off x="9209351" y="528338"/>
            <a:ext cx="3338249" cy="527177"/>
          </a:xfrm>
          <a:prstGeom prst="rect">
            <a:avLst/>
          </a:prstGeom>
        </p:spPr>
        <p:txBody>
          <a:bodyPr/>
          <a:lstStyle>
            <a:lvl1pPr algn="r" defTabSz="1733930">
              <a:lnSpc>
                <a:spcPct val="80000"/>
              </a:lnSpc>
              <a:defRPr sz="1600">
                <a:solidFill>
                  <a:srgbClr val="29235C"/>
                </a:solidFill>
              </a:defRPr>
            </a:lvl1pPr>
          </a:lstStyle>
          <a:p>
            <a:r>
              <a:rPr dirty="0" err="1"/>
              <a:t>Titolo</a:t>
            </a:r>
            <a:r>
              <a:rPr dirty="0"/>
              <a:t> </a:t>
            </a:r>
            <a:r>
              <a:rPr dirty="0" err="1"/>
              <a:t>presentazione</a:t>
            </a:r>
            <a:endParaRPr dirty="0"/>
          </a:p>
        </p:txBody>
      </p:sp>
      <p:sp>
        <p:nvSpPr>
          <p:cNvPr id="15" name="Nome sezione"/>
          <p:cNvSpPr txBox="1">
            <a:spLocks noGrp="1"/>
          </p:cNvSpPr>
          <p:nvPr>
            <p:ph type="body" sz="quarter" idx="14" hasCustomPrompt="1"/>
          </p:nvPr>
        </p:nvSpPr>
        <p:spPr>
          <a:xfrm>
            <a:off x="10158742" y="850071"/>
            <a:ext cx="2388858" cy="527177"/>
          </a:xfrm>
          <a:prstGeom prst="rect">
            <a:avLst/>
          </a:prstGeom>
        </p:spPr>
        <p:txBody>
          <a:bodyPr/>
          <a:lstStyle>
            <a:lvl1pPr algn="r" defTabSz="1733930">
              <a:lnSpc>
                <a:spcPct val="80000"/>
              </a:lnSpc>
              <a:defRPr sz="1600">
                <a:solidFill>
                  <a:srgbClr val="29235C"/>
                </a:solidFill>
                <a:latin typeface="Inter Black"/>
                <a:ea typeface="Inter Black"/>
                <a:cs typeface="Inter Black"/>
                <a:sym typeface="Inter Black"/>
              </a:defRPr>
            </a:lvl1pPr>
          </a:lstStyle>
          <a:p>
            <a:r>
              <a:rPr dirty="0"/>
              <a:t>Nome </a:t>
            </a:r>
            <a:r>
              <a:rPr dirty="0" err="1"/>
              <a:t>sezione</a:t>
            </a:r>
            <a:endParaRPr dirty="0"/>
          </a:p>
        </p:txBody>
      </p:sp>
      <p:sp>
        <p:nvSpPr>
          <p:cNvPr id="16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  <p:sp>
        <p:nvSpPr>
          <p:cNvPr id="24" name="Titolo Testo"/>
          <p:cNvSpPr txBox="1">
            <a:spLocks noGrp="1"/>
          </p:cNvSpPr>
          <p:nvPr>
            <p:ph type="title" hasCustomPrompt="1"/>
          </p:nvPr>
        </p:nvSpPr>
        <p:spPr>
          <a:xfrm>
            <a:off x="1291628" y="2395424"/>
            <a:ext cx="10421544" cy="2479042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dirty="0" err="1"/>
              <a:t>Titolo</a:t>
            </a:r>
            <a:r>
              <a:rPr dirty="0"/>
              <a:t> Testo</a:t>
            </a:r>
          </a:p>
        </p:txBody>
      </p:sp>
      <p:sp>
        <p:nvSpPr>
          <p:cNvPr id="25" name="Sottotitolo Testo"/>
          <p:cNvSpPr txBox="1">
            <a:spLocks noGrp="1"/>
          </p:cNvSpPr>
          <p:nvPr>
            <p:ph type="body" sz="quarter" idx="13" hasCustomPrompt="1"/>
          </p:nvPr>
        </p:nvSpPr>
        <p:spPr>
          <a:xfrm>
            <a:off x="1291628" y="4901558"/>
            <a:ext cx="10421544" cy="1017284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  <a:latin typeface="Inter Extra Light BETA"/>
                <a:ea typeface="Inter Extra Light BETA"/>
                <a:cs typeface="Inter Extra Light BETA"/>
                <a:sym typeface="Inter Extra Light BETA"/>
              </a:defRPr>
            </a:lvl1pPr>
          </a:lstStyle>
          <a:p>
            <a:r>
              <a:rPr dirty="0" err="1"/>
              <a:t>Sottotitolo</a:t>
            </a:r>
            <a:r>
              <a:rPr dirty="0"/>
              <a:t> Testo</a:t>
            </a:r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tolo presentazione"/>
          <p:cNvSpPr txBox="1">
            <a:spLocks noGrp="1"/>
          </p:cNvSpPr>
          <p:nvPr>
            <p:ph type="body" sz="quarter" idx="13"/>
          </p:nvPr>
        </p:nvSpPr>
        <p:spPr>
          <a:xfrm>
            <a:off x="9209351" y="528338"/>
            <a:ext cx="3338249" cy="527177"/>
          </a:xfrm>
          <a:prstGeom prst="rect">
            <a:avLst/>
          </a:prstGeom>
        </p:spPr>
        <p:txBody>
          <a:bodyPr/>
          <a:lstStyle>
            <a:lvl1pPr algn="r" defTabSz="1733930">
              <a:lnSpc>
                <a:spcPct val="80000"/>
              </a:lnSpc>
              <a:defRPr sz="1600"/>
            </a:lvl1pPr>
          </a:lstStyle>
          <a:p>
            <a:r>
              <a:t>Titolo presentazione</a:t>
            </a:r>
          </a:p>
        </p:txBody>
      </p:sp>
      <p:sp>
        <p:nvSpPr>
          <p:cNvPr id="33" name="Nome sezione"/>
          <p:cNvSpPr txBox="1">
            <a:spLocks noGrp="1"/>
          </p:cNvSpPr>
          <p:nvPr>
            <p:ph type="body" sz="quarter" idx="14"/>
          </p:nvPr>
        </p:nvSpPr>
        <p:spPr>
          <a:xfrm>
            <a:off x="10158742" y="850071"/>
            <a:ext cx="2388858" cy="527177"/>
          </a:xfrm>
          <a:prstGeom prst="rect">
            <a:avLst/>
          </a:prstGeom>
        </p:spPr>
        <p:txBody>
          <a:bodyPr/>
          <a:lstStyle>
            <a:lvl1pPr algn="r" defTabSz="1733930">
              <a:lnSpc>
                <a:spcPct val="80000"/>
              </a:lnSpc>
              <a:defRPr sz="1600">
                <a:solidFill>
                  <a:srgbClr val="E84243"/>
                </a:solidFill>
                <a:latin typeface="Inter Black"/>
                <a:ea typeface="Inter Black"/>
                <a:cs typeface="Inter Black"/>
                <a:sym typeface="Inter Black"/>
              </a:defRPr>
            </a:lvl1pPr>
          </a:lstStyle>
          <a:p>
            <a:r>
              <a:t>Nome sezione</a:t>
            </a:r>
          </a:p>
        </p:txBody>
      </p:sp>
      <p:sp>
        <p:nvSpPr>
          <p:cNvPr id="34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  <p:sp>
        <p:nvSpPr>
          <p:cNvPr id="35" name="Corpo livello uno…"/>
          <p:cNvSpPr txBox="1">
            <a:spLocks noGrp="1"/>
          </p:cNvSpPr>
          <p:nvPr>
            <p:ph type="body" sz="half" idx="1"/>
          </p:nvPr>
        </p:nvSpPr>
        <p:spPr>
          <a:xfrm>
            <a:off x="474133" y="3230926"/>
            <a:ext cx="8044194" cy="3291748"/>
          </a:xfrm>
          <a:prstGeom prst="rect">
            <a:avLst/>
          </a:prstGeom>
        </p:spPr>
        <p:txBody>
          <a:bodyPr/>
          <a:lstStyle>
            <a:lvl1pPr defTabSz="1733930">
              <a:lnSpc>
                <a:spcPct val="90000"/>
              </a:lnSpc>
              <a:spcBef>
                <a:spcPts val="2000"/>
              </a:spcBef>
              <a:defRPr sz="2400">
                <a:latin typeface="Inter Regular"/>
                <a:ea typeface="Inter Regular"/>
                <a:cs typeface="Inter Regular"/>
                <a:sym typeface="Inter Regular"/>
              </a:defRPr>
            </a:lvl1pPr>
            <a:lvl2pPr defTabSz="1733930">
              <a:lnSpc>
                <a:spcPct val="90000"/>
              </a:lnSpc>
              <a:spcBef>
                <a:spcPts val="2000"/>
              </a:spcBef>
              <a:defRPr sz="2400">
                <a:latin typeface="Inter Regular"/>
                <a:ea typeface="Inter Regular"/>
                <a:cs typeface="Inter Regular"/>
                <a:sym typeface="Inter Regular"/>
              </a:defRPr>
            </a:lvl2pPr>
            <a:lvl3pPr defTabSz="1733930">
              <a:lnSpc>
                <a:spcPct val="90000"/>
              </a:lnSpc>
              <a:spcBef>
                <a:spcPts val="2000"/>
              </a:spcBef>
              <a:defRPr sz="2400">
                <a:latin typeface="Inter Regular"/>
                <a:ea typeface="Inter Regular"/>
                <a:cs typeface="Inter Regular"/>
                <a:sym typeface="Inter Regular"/>
              </a:defRPr>
            </a:lvl3pPr>
            <a:lvl4pPr defTabSz="1733930">
              <a:lnSpc>
                <a:spcPct val="90000"/>
              </a:lnSpc>
              <a:spcBef>
                <a:spcPts val="2000"/>
              </a:spcBef>
              <a:defRPr sz="2400">
                <a:latin typeface="Inter Regular"/>
                <a:ea typeface="Inter Regular"/>
                <a:cs typeface="Inter Regular"/>
                <a:sym typeface="Inter Regular"/>
              </a:defRPr>
            </a:lvl4pPr>
            <a:lvl5pPr defTabSz="1733930">
              <a:lnSpc>
                <a:spcPct val="90000"/>
              </a:lnSpc>
              <a:spcBef>
                <a:spcPts val="2000"/>
              </a:spcBef>
              <a:defRPr sz="2400">
                <a:latin typeface="Inter Regular"/>
                <a:ea typeface="Inter Regular"/>
                <a:cs typeface="Inter Regular"/>
                <a:sym typeface="Inter Regular"/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unto ele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itolo presentazione"/>
          <p:cNvSpPr txBox="1">
            <a:spLocks noGrp="1"/>
          </p:cNvSpPr>
          <p:nvPr>
            <p:ph type="body" sz="quarter" idx="13"/>
          </p:nvPr>
        </p:nvSpPr>
        <p:spPr>
          <a:xfrm>
            <a:off x="9209351" y="528338"/>
            <a:ext cx="3338249" cy="527177"/>
          </a:xfrm>
          <a:prstGeom prst="rect">
            <a:avLst/>
          </a:prstGeom>
        </p:spPr>
        <p:txBody>
          <a:bodyPr/>
          <a:lstStyle>
            <a:lvl1pPr algn="r" defTabSz="1733930">
              <a:lnSpc>
                <a:spcPct val="80000"/>
              </a:lnSpc>
              <a:defRPr sz="1600"/>
            </a:lvl1pPr>
          </a:lstStyle>
          <a:p>
            <a:r>
              <a:t>Titolo presentazione</a:t>
            </a:r>
          </a:p>
        </p:txBody>
      </p:sp>
      <p:sp>
        <p:nvSpPr>
          <p:cNvPr id="43" name="Nome sezione"/>
          <p:cNvSpPr txBox="1">
            <a:spLocks noGrp="1"/>
          </p:cNvSpPr>
          <p:nvPr>
            <p:ph type="body" sz="quarter" idx="14"/>
          </p:nvPr>
        </p:nvSpPr>
        <p:spPr>
          <a:xfrm>
            <a:off x="10158742" y="850071"/>
            <a:ext cx="2388858" cy="527177"/>
          </a:xfrm>
          <a:prstGeom prst="rect">
            <a:avLst/>
          </a:prstGeom>
        </p:spPr>
        <p:txBody>
          <a:bodyPr/>
          <a:lstStyle>
            <a:lvl1pPr algn="r" defTabSz="1733930">
              <a:lnSpc>
                <a:spcPct val="80000"/>
              </a:lnSpc>
              <a:defRPr sz="1600">
                <a:solidFill>
                  <a:srgbClr val="E84243"/>
                </a:solidFill>
                <a:latin typeface="Inter Black"/>
                <a:ea typeface="Inter Black"/>
                <a:cs typeface="Inter Black"/>
                <a:sym typeface="Inter Black"/>
              </a:defRPr>
            </a:lvl1pPr>
          </a:lstStyle>
          <a:p>
            <a:r>
              <a:t>Nome sezione</a:t>
            </a:r>
          </a:p>
        </p:txBody>
      </p:sp>
      <p:sp>
        <p:nvSpPr>
          <p:cNvPr id="44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  <p:sp>
        <p:nvSpPr>
          <p:cNvPr id="45" name="Punto elenco 1…"/>
          <p:cNvSpPr txBox="1">
            <a:spLocks noGrp="1"/>
          </p:cNvSpPr>
          <p:nvPr>
            <p:ph type="body" sz="quarter" idx="15"/>
          </p:nvPr>
        </p:nvSpPr>
        <p:spPr>
          <a:xfrm>
            <a:off x="465536" y="3962823"/>
            <a:ext cx="4951078" cy="1806787"/>
          </a:xfrm>
          <a:prstGeom prst="rect">
            <a:avLst/>
          </a:prstGeom>
        </p:spPr>
        <p:txBody>
          <a:bodyPr>
            <a:spAutoFit/>
          </a:bodyPr>
          <a:lstStyle/>
          <a:p>
            <a:pPr marL="444499" indent="-444499" defTabSz="1733930">
              <a:lnSpc>
                <a:spcPct val="90000"/>
              </a:lnSpc>
              <a:spcBef>
                <a:spcPts val="2000"/>
              </a:spcBef>
              <a:buSzPct val="50000"/>
              <a:buBlip>
                <a:blip r:embed="rId2"/>
              </a:buBlip>
              <a:defRPr sz="2400">
                <a:latin typeface="Inter Regular"/>
                <a:ea typeface="Inter Regular"/>
                <a:cs typeface="Inter Regular"/>
                <a:sym typeface="Inter Regular"/>
              </a:defRPr>
            </a:pPr>
            <a:r>
              <a:t>Punto elenco 1</a:t>
            </a:r>
          </a:p>
          <a:p>
            <a:pPr marL="444499" indent="-444499" defTabSz="1733930">
              <a:lnSpc>
                <a:spcPct val="90000"/>
              </a:lnSpc>
              <a:spcBef>
                <a:spcPts val="2000"/>
              </a:spcBef>
              <a:buSzPct val="50000"/>
              <a:buBlip>
                <a:blip r:embed="rId2"/>
              </a:buBlip>
              <a:defRPr sz="2400">
                <a:latin typeface="Inter Regular"/>
                <a:ea typeface="Inter Regular"/>
                <a:cs typeface="Inter Regular"/>
                <a:sym typeface="Inter Regular"/>
              </a:defRPr>
            </a:pPr>
            <a:r>
              <a:t>Punto elenco 2</a:t>
            </a:r>
          </a:p>
          <a:p>
            <a:pPr marL="444499" indent="-444499" defTabSz="1733930">
              <a:lnSpc>
                <a:spcPct val="90000"/>
              </a:lnSpc>
              <a:spcBef>
                <a:spcPts val="2000"/>
              </a:spcBef>
              <a:buSzPct val="50000"/>
              <a:buBlip>
                <a:blip r:embed="rId2"/>
              </a:buBlip>
              <a:defRPr sz="2400">
                <a:latin typeface="Inter Regular"/>
                <a:ea typeface="Inter Regular"/>
                <a:cs typeface="Inter Regular"/>
                <a:sym typeface="Inter Regular"/>
              </a:defRPr>
            </a:pPr>
            <a:r>
              <a:t>Punto elenco 3</a:t>
            </a:r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hiusu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ttangolo"/>
          <p:cNvSpPr/>
          <p:nvPr/>
        </p:nvSpPr>
        <p:spPr>
          <a:xfrm>
            <a:off x="-42334" y="-8467"/>
            <a:ext cx="13089467" cy="9770534"/>
          </a:xfrm>
          <a:prstGeom prst="rect">
            <a:avLst/>
          </a:prstGeom>
          <a:solidFill>
            <a:srgbClr val="29235C"/>
          </a:solidFill>
          <a:ln w="3175">
            <a:miter lim="400000"/>
          </a:ln>
        </p:spPr>
        <p:txBody>
          <a:bodyPr lIns="27093" tIns="27093" rIns="27093" bIns="27093" anchor="ctr"/>
          <a:lstStyle/>
          <a:p>
            <a:pPr algn="ctr" defTabSz="587022">
              <a:lnSpc>
                <a:spcPct val="100000"/>
              </a:lnSpc>
              <a:spcBef>
                <a:spcPts val="0"/>
              </a:spcBef>
              <a:defRPr sz="2200">
                <a:solidFill>
                  <a:srgbClr val="E84243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>
              <a:solidFill>
                <a:srgbClr val="29235C"/>
              </a:solidFill>
            </a:endParaRPr>
          </a:p>
        </p:txBody>
      </p:sp>
      <p:pic>
        <p:nvPicPr>
          <p:cNvPr id="53" name="Immagine" descr="Immagin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4878" y="1698425"/>
            <a:ext cx="3555044" cy="1217733"/>
          </a:xfrm>
          <a:prstGeom prst="rect">
            <a:avLst/>
          </a:prstGeom>
          <a:ln w="3175">
            <a:miter lim="400000"/>
          </a:ln>
        </p:spPr>
      </p:pic>
      <p:sp>
        <p:nvSpPr>
          <p:cNvPr id="54" name="Domina S.r.l.…"/>
          <p:cNvSpPr txBox="1">
            <a:spLocks noGrp="1"/>
          </p:cNvSpPr>
          <p:nvPr>
            <p:ph type="body" sz="half" idx="13" hasCustomPrompt="1"/>
          </p:nvPr>
        </p:nvSpPr>
        <p:spPr>
          <a:xfrm>
            <a:off x="1016979" y="3867717"/>
            <a:ext cx="11224842" cy="2465632"/>
          </a:xfrm>
          <a:prstGeom prst="rect">
            <a:avLst/>
          </a:prstGeom>
        </p:spPr>
        <p:txBody>
          <a:bodyPr anchor="ctr">
            <a:spAutoFit/>
          </a:bodyPr>
          <a:lstStyle>
            <a:lvl1pPr>
              <a:defRPr sz="2400"/>
            </a:lvl1pPr>
          </a:lstStyle>
          <a:p>
            <a:pPr algn="ctr" defTabSz="1733930">
              <a:lnSpc>
                <a:spcPct val="90000"/>
              </a:lnSpc>
              <a:spcBef>
                <a:spcPts val="2000"/>
              </a:spcBef>
              <a:defRPr sz="2000">
                <a:solidFill>
                  <a:srgbClr val="FFFFFF"/>
                </a:solidFill>
                <a:latin typeface="Inter Regular"/>
                <a:ea typeface="Inter Regular"/>
                <a:cs typeface="Inter Regular"/>
                <a:sym typeface="Inter Regular"/>
              </a:defRPr>
            </a:pPr>
            <a:r>
              <a:rPr dirty="0" err="1">
                <a:latin typeface="+mn-lt"/>
                <a:ea typeface="+mn-ea"/>
                <a:cs typeface="+mn-cs"/>
                <a:sym typeface="Inter Bold"/>
              </a:rPr>
              <a:t>Domina</a:t>
            </a:r>
            <a:r>
              <a:rPr dirty="0">
                <a:latin typeface="+mn-lt"/>
                <a:ea typeface="+mn-ea"/>
                <a:cs typeface="+mn-cs"/>
                <a:sym typeface="Inter Bold"/>
              </a:rPr>
              <a:t> </a:t>
            </a:r>
            <a:r>
              <a:rPr dirty="0" err="1"/>
              <a:t>S.r.l</a:t>
            </a:r>
            <a:r>
              <a:rPr dirty="0"/>
              <a:t>. </a:t>
            </a:r>
          </a:p>
          <a:p>
            <a:pPr algn="ctr" defTabSz="1733930">
              <a:lnSpc>
                <a:spcPct val="90000"/>
              </a:lnSpc>
              <a:spcBef>
                <a:spcPts val="2000"/>
              </a:spcBef>
              <a:defRPr sz="2000">
                <a:solidFill>
                  <a:srgbClr val="FFFFFF"/>
                </a:solidFill>
                <a:latin typeface="Inter Light BETA"/>
                <a:ea typeface="Inter Light BETA"/>
                <a:cs typeface="Inter Light BETA"/>
                <a:sym typeface="Inter Light BETA"/>
              </a:defRPr>
            </a:pPr>
            <a:r>
              <a:rPr dirty="0"/>
              <a:t>Via Milano, 16 - 13856 </a:t>
            </a:r>
            <a:r>
              <a:rPr dirty="0" err="1"/>
              <a:t>Vigliano-Biellese</a:t>
            </a:r>
            <a:r>
              <a:rPr dirty="0"/>
              <a:t> [BIELLA] - ITALY </a:t>
            </a:r>
          </a:p>
          <a:p>
            <a:pPr algn="ctr" defTabSz="1733930">
              <a:lnSpc>
                <a:spcPct val="90000"/>
              </a:lnSpc>
              <a:spcBef>
                <a:spcPts val="2000"/>
              </a:spcBef>
              <a:defRPr sz="2000">
                <a:solidFill>
                  <a:srgbClr val="FFFFFF"/>
                </a:solidFill>
                <a:latin typeface="Inter Light BETA"/>
                <a:ea typeface="Inter Light BETA"/>
                <a:cs typeface="Inter Light BETA"/>
                <a:sym typeface="Inter Light BETA"/>
              </a:defRPr>
            </a:pPr>
            <a:r>
              <a:rPr dirty="0">
                <a:latin typeface="+mn-lt"/>
                <a:ea typeface="+mn-ea"/>
                <a:cs typeface="+mn-cs"/>
                <a:sym typeface="Inter Bold"/>
              </a:rPr>
              <a:t>Tel.</a:t>
            </a:r>
            <a:r>
              <a:rPr dirty="0"/>
              <a:t> +39-015-2477061 | </a:t>
            </a:r>
            <a:r>
              <a:rPr dirty="0">
                <a:latin typeface="+mn-lt"/>
                <a:ea typeface="+mn-ea"/>
                <a:cs typeface="+mn-cs"/>
                <a:sym typeface="Inter Bold"/>
              </a:rPr>
              <a:t>Fax</a:t>
            </a:r>
            <a:r>
              <a:rPr dirty="0"/>
              <a:t> +39-015-2476463 | </a:t>
            </a:r>
            <a:r>
              <a:rPr dirty="0">
                <a:latin typeface="+mn-lt"/>
                <a:ea typeface="+mn-ea"/>
                <a:cs typeface="+mn-cs"/>
                <a:sym typeface="Inter Bold"/>
              </a:rPr>
              <a:t>Mail</a:t>
            </a:r>
            <a:r>
              <a:rPr dirty="0"/>
              <a:t> </a:t>
            </a:r>
            <a:r>
              <a:rPr dirty="0" err="1"/>
              <a:t>domina.info@dobi.it</a:t>
            </a:r>
            <a:r>
              <a:rPr dirty="0"/>
              <a:t> </a:t>
            </a:r>
          </a:p>
          <a:p>
            <a:pPr algn="ctr" defTabSz="1733930">
              <a:lnSpc>
                <a:spcPct val="90000"/>
              </a:lnSpc>
              <a:spcBef>
                <a:spcPts val="2000"/>
              </a:spcBef>
              <a:defRPr sz="2000">
                <a:solidFill>
                  <a:srgbClr val="FFFFFF"/>
                </a:solidFill>
                <a:latin typeface="Inter Light BETA"/>
                <a:ea typeface="Inter Light BETA"/>
                <a:cs typeface="Inter Light BETA"/>
                <a:sym typeface="Inter Light BETA"/>
              </a:defRPr>
            </a:pPr>
            <a:r>
              <a:rPr dirty="0" err="1">
                <a:latin typeface="+mn-lt"/>
                <a:ea typeface="+mn-ea"/>
                <a:cs typeface="+mn-cs"/>
                <a:sym typeface="Inter Bold"/>
              </a:rPr>
              <a:t>P.Iva</a:t>
            </a:r>
            <a:r>
              <a:rPr dirty="0">
                <a:latin typeface="+mn-lt"/>
                <a:ea typeface="+mn-ea"/>
                <a:cs typeface="+mn-cs"/>
                <a:sym typeface="Inter Bold"/>
              </a:rPr>
              <a:t>/C.F</a:t>
            </a:r>
            <a:r>
              <a:rPr dirty="0"/>
              <a:t>. 01912740022 | </a:t>
            </a:r>
            <a:r>
              <a:rPr dirty="0" err="1"/>
              <a:t>domina.amministrazione@pec.it</a:t>
            </a:r>
            <a:r>
              <a:rPr dirty="0"/>
              <a:t> </a:t>
            </a:r>
          </a:p>
          <a:p>
            <a:pPr algn="ctr" defTabSz="1733930">
              <a:lnSpc>
                <a:spcPct val="90000"/>
              </a:lnSpc>
              <a:spcBef>
                <a:spcPts val="2000"/>
              </a:spcBef>
              <a:defRPr sz="2000">
                <a:solidFill>
                  <a:srgbClr val="FFFFFF"/>
                </a:solidFill>
                <a:latin typeface="Inter Light BETA"/>
                <a:ea typeface="Inter Light BETA"/>
                <a:cs typeface="Inter Light BETA"/>
                <a:sym typeface="Inter Light BETA"/>
              </a:defRPr>
            </a:pPr>
            <a:r>
              <a:rPr dirty="0" err="1"/>
              <a:t>www.domina-biella.it</a:t>
            </a:r>
            <a:endParaRPr dirty="0"/>
          </a:p>
        </p:txBody>
      </p:sp>
      <p:pic>
        <p:nvPicPr>
          <p:cNvPr id="55" name="Immagine" descr="Immagin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6426" y="7708242"/>
            <a:ext cx="1965948" cy="346933"/>
          </a:xfrm>
          <a:prstGeom prst="rect">
            <a:avLst/>
          </a:prstGeom>
          <a:ln w="3175">
            <a:miter lim="400000"/>
          </a:ln>
        </p:spPr>
      </p:pic>
      <p:sp>
        <p:nvSpPr>
          <p:cNvPr id="56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DBF7B65A-B593-D749-8ADC-63009D462DF7}"/>
              </a:ext>
            </a:extLst>
          </p:cNvPr>
          <p:cNvSpPr/>
          <p:nvPr userDrawn="1"/>
        </p:nvSpPr>
        <p:spPr>
          <a:xfrm>
            <a:off x="-191729" y="1368903"/>
            <a:ext cx="13406284" cy="8421329"/>
          </a:xfrm>
          <a:prstGeom prst="rect">
            <a:avLst/>
          </a:prstGeom>
          <a:solidFill>
            <a:srgbClr val="29235C"/>
          </a:solidFill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7093" tIns="27093" rIns="27093" bIns="27093" numCol="1" spcCol="38100" rtlCol="0" anchor="ctr">
            <a:spAutoFit/>
          </a:bodyPr>
          <a:lstStyle/>
          <a:p>
            <a:pPr marL="0" marR="0" indent="0" algn="ctr" defTabSz="58702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12220818" y="8961403"/>
            <a:ext cx="365699" cy="300936"/>
          </a:xfrm>
          <a:prstGeom prst="rect">
            <a:avLst/>
          </a:prstGeom>
          <a:ln w="3175">
            <a:miter lim="400000"/>
          </a:ln>
        </p:spPr>
        <p:txBody>
          <a:bodyPr wrap="none" lIns="27093" tIns="27093" rIns="27093" bIns="27093" anchor="b">
            <a:spAutoFit/>
          </a:bodyPr>
          <a:lstStyle>
            <a:lvl1pPr algn="ctr" defTabSz="415431">
              <a:lnSpc>
                <a:spcPct val="100000"/>
              </a:lnSpc>
              <a:spcBef>
                <a:spcPts val="0"/>
              </a:spcBef>
              <a:defRPr sz="1600">
                <a:solidFill>
                  <a:schemeClr val="bg1"/>
                </a:solidFill>
                <a:latin typeface="+mn-lt"/>
                <a:ea typeface="+mn-ea"/>
                <a:cs typeface="+mn-cs"/>
                <a:sym typeface="Inter Bold"/>
              </a:defRPr>
            </a:lvl1pPr>
          </a:lstStyle>
          <a:p>
            <a:fld id="{86CB4B4D-7CA3-9044-876B-883B54F8677D}" type="slidenum">
              <a:rPr lang="it-IT" smtClean="0"/>
              <a:pPr/>
              <a:t>‹N›</a:t>
            </a:fld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6" name="Titolo Testo"/>
          <p:cNvSpPr txBox="1">
            <a:spLocks noGrp="1"/>
          </p:cNvSpPr>
          <p:nvPr>
            <p:ph type="title"/>
          </p:nvPr>
        </p:nvSpPr>
        <p:spPr>
          <a:xfrm>
            <a:off x="643464" y="2592528"/>
            <a:ext cx="11717870" cy="247904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27093" tIns="27093" rIns="27093" bIns="27093" anchor="b">
            <a:normAutofit/>
          </a:bodyPr>
          <a:lstStyle/>
          <a:p>
            <a:r>
              <a:rPr dirty="0" err="1"/>
              <a:t>Titolo</a:t>
            </a:r>
            <a:r>
              <a:rPr dirty="0"/>
              <a:t> Testo</a:t>
            </a:r>
          </a:p>
        </p:txBody>
      </p:sp>
      <p:sp>
        <p:nvSpPr>
          <p:cNvPr id="7" name="Corpo livello uno…"/>
          <p:cNvSpPr txBox="1">
            <a:spLocks noGrp="1"/>
          </p:cNvSpPr>
          <p:nvPr>
            <p:ph type="body" idx="1"/>
          </p:nvPr>
        </p:nvSpPr>
        <p:spPr>
          <a:xfrm>
            <a:off x="640715" y="5071568"/>
            <a:ext cx="11717868" cy="101600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27093" tIns="27093" rIns="27093" bIns="27093">
            <a:normAutofit/>
          </a:bodyPr>
          <a:lstStyle/>
          <a:p>
            <a:r>
              <a:rPr dirty="0" err="1"/>
              <a:t>Corpo</a:t>
            </a:r>
            <a:r>
              <a:rPr dirty="0"/>
              <a:t> </a:t>
            </a:r>
            <a:r>
              <a:rPr dirty="0" err="1"/>
              <a:t>livello</a:t>
            </a:r>
            <a:r>
              <a:rPr dirty="0"/>
              <a:t> uno</a:t>
            </a:r>
          </a:p>
          <a:p>
            <a:pPr lvl="1"/>
            <a:r>
              <a:rPr dirty="0" err="1"/>
              <a:t>Corpo</a:t>
            </a:r>
            <a:r>
              <a:rPr dirty="0"/>
              <a:t> </a:t>
            </a:r>
            <a:r>
              <a:rPr dirty="0" err="1"/>
              <a:t>livello</a:t>
            </a:r>
            <a:r>
              <a:rPr dirty="0"/>
              <a:t> due</a:t>
            </a:r>
          </a:p>
          <a:p>
            <a:pPr lvl="2"/>
            <a:r>
              <a:rPr dirty="0" err="1"/>
              <a:t>Corpo</a:t>
            </a:r>
            <a:r>
              <a:rPr dirty="0"/>
              <a:t> </a:t>
            </a:r>
            <a:r>
              <a:rPr dirty="0" err="1"/>
              <a:t>livello</a:t>
            </a:r>
            <a:r>
              <a:rPr dirty="0"/>
              <a:t> </a:t>
            </a:r>
            <a:r>
              <a:rPr dirty="0" err="1"/>
              <a:t>tre</a:t>
            </a:r>
            <a:endParaRPr dirty="0"/>
          </a:p>
          <a:p>
            <a:pPr lvl="3"/>
            <a:r>
              <a:rPr dirty="0" err="1"/>
              <a:t>Corpo</a:t>
            </a:r>
            <a:r>
              <a:rPr dirty="0"/>
              <a:t> </a:t>
            </a:r>
            <a:r>
              <a:rPr dirty="0" err="1"/>
              <a:t>livello</a:t>
            </a:r>
            <a:r>
              <a:rPr dirty="0"/>
              <a:t> quattro</a:t>
            </a:r>
          </a:p>
          <a:p>
            <a:pPr lvl="4"/>
            <a:r>
              <a:rPr dirty="0" err="1"/>
              <a:t>Corpo</a:t>
            </a:r>
            <a:r>
              <a:rPr dirty="0"/>
              <a:t> </a:t>
            </a:r>
            <a:r>
              <a:rPr dirty="0" err="1"/>
              <a:t>livello</a:t>
            </a:r>
            <a:r>
              <a:rPr dirty="0"/>
              <a:t> cinque</a:t>
            </a: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D682270C-E596-C64F-88F4-08F3DA2AFAE7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556" y="383582"/>
            <a:ext cx="1786273" cy="613198"/>
          </a:xfrm>
          <a:prstGeom prst="rect">
            <a:avLst/>
          </a:prstGeom>
        </p:spPr>
      </p:pic>
      <p:pic>
        <p:nvPicPr>
          <p:cNvPr id="8" name="Immagine" descr="Immagine">
            <a:extLst>
              <a:ext uri="{FF2B5EF4-FFF2-40B4-BE49-F238E27FC236}">
                <a16:creationId xmlns:a16="http://schemas.microsoft.com/office/drawing/2014/main" id="{B6C228F1-7FF1-5645-BD38-24C79B22D25F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640715" y="9049113"/>
            <a:ext cx="1070098" cy="188841"/>
          </a:xfrm>
          <a:prstGeom prst="rect">
            <a:avLst/>
          </a:prstGeom>
          <a:ln w="3175">
            <a:miter lim="400000"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ransition spd="med"/>
  <p:txStyles>
    <p:titleStyle>
      <a:lvl1pPr marL="0" marR="0" indent="0" algn="l" defTabSz="173393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200" b="0" i="0" u="none" strike="noStrike" cap="none" spc="-164" baseline="0">
          <a:solidFill>
            <a:schemeClr val="bg1"/>
          </a:solidFill>
          <a:uFillTx/>
          <a:latin typeface="+mn-lt"/>
          <a:ea typeface="+mn-ea"/>
          <a:cs typeface="+mn-cs"/>
          <a:sym typeface="Inter Bold"/>
        </a:defRPr>
      </a:lvl1pPr>
      <a:lvl2pPr marL="0" marR="0" indent="0" algn="l" defTabSz="173393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200" b="0" i="0" u="none" strike="noStrike" cap="none" spc="-164" baseline="0">
          <a:solidFill>
            <a:srgbClr val="000000"/>
          </a:solidFill>
          <a:uFillTx/>
          <a:latin typeface="+mn-lt"/>
          <a:ea typeface="+mn-ea"/>
          <a:cs typeface="+mn-cs"/>
          <a:sym typeface="Inter Bold"/>
        </a:defRPr>
      </a:lvl2pPr>
      <a:lvl3pPr marL="0" marR="0" indent="0" algn="l" defTabSz="173393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200" b="0" i="0" u="none" strike="noStrike" cap="none" spc="-164" baseline="0">
          <a:solidFill>
            <a:srgbClr val="000000"/>
          </a:solidFill>
          <a:uFillTx/>
          <a:latin typeface="+mn-lt"/>
          <a:ea typeface="+mn-ea"/>
          <a:cs typeface="+mn-cs"/>
          <a:sym typeface="Inter Bold"/>
        </a:defRPr>
      </a:lvl3pPr>
      <a:lvl4pPr marL="0" marR="0" indent="0" algn="l" defTabSz="173393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200" b="0" i="0" u="none" strike="noStrike" cap="none" spc="-164" baseline="0">
          <a:solidFill>
            <a:srgbClr val="000000"/>
          </a:solidFill>
          <a:uFillTx/>
          <a:latin typeface="+mn-lt"/>
          <a:ea typeface="+mn-ea"/>
          <a:cs typeface="+mn-cs"/>
          <a:sym typeface="Inter Bold"/>
        </a:defRPr>
      </a:lvl4pPr>
      <a:lvl5pPr marL="0" marR="0" indent="0" algn="l" defTabSz="173393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200" b="0" i="0" u="none" strike="noStrike" cap="none" spc="-164" baseline="0">
          <a:solidFill>
            <a:srgbClr val="000000"/>
          </a:solidFill>
          <a:uFillTx/>
          <a:latin typeface="+mn-lt"/>
          <a:ea typeface="+mn-ea"/>
          <a:cs typeface="+mn-cs"/>
          <a:sym typeface="Inter Bold"/>
        </a:defRPr>
      </a:lvl5pPr>
      <a:lvl6pPr marL="0" marR="0" indent="0" algn="l" defTabSz="173393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200" b="0" i="0" u="none" strike="noStrike" cap="none" spc="-164" baseline="0">
          <a:solidFill>
            <a:srgbClr val="000000"/>
          </a:solidFill>
          <a:uFillTx/>
          <a:latin typeface="+mn-lt"/>
          <a:ea typeface="+mn-ea"/>
          <a:cs typeface="+mn-cs"/>
          <a:sym typeface="Inter Bold"/>
        </a:defRPr>
      </a:lvl6pPr>
      <a:lvl7pPr marL="0" marR="0" indent="0" algn="l" defTabSz="173393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200" b="0" i="0" u="none" strike="noStrike" cap="none" spc="-164" baseline="0">
          <a:solidFill>
            <a:srgbClr val="000000"/>
          </a:solidFill>
          <a:uFillTx/>
          <a:latin typeface="+mn-lt"/>
          <a:ea typeface="+mn-ea"/>
          <a:cs typeface="+mn-cs"/>
          <a:sym typeface="Inter Bold"/>
        </a:defRPr>
      </a:lvl7pPr>
      <a:lvl8pPr marL="0" marR="0" indent="0" algn="l" defTabSz="173393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200" b="0" i="0" u="none" strike="noStrike" cap="none" spc="-164" baseline="0">
          <a:solidFill>
            <a:srgbClr val="000000"/>
          </a:solidFill>
          <a:uFillTx/>
          <a:latin typeface="+mn-lt"/>
          <a:ea typeface="+mn-ea"/>
          <a:cs typeface="+mn-cs"/>
          <a:sym typeface="Inter Bold"/>
        </a:defRPr>
      </a:lvl8pPr>
      <a:lvl9pPr marL="0" marR="0" indent="0" algn="l" defTabSz="173393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200" b="0" i="0" u="none" strike="noStrike" cap="none" spc="-164" baseline="0">
          <a:solidFill>
            <a:srgbClr val="000000"/>
          </a:solidFill>
          <a:uFillTx/>
          <a:latin typeface="+mn-lt"/>
          <a:ea typeface="+mn-ea"/>
          <a:cs typeface="+mn-cs"/>
          <a:sym typeface="Inter Bold"/>
        </a:defRPr>
      </a:lvl9pPr>
    </p:titleStyle>
    <p:bodyStyle>
      <a:lvl1pPr marL="0" marR="0" indent="0" algn="l" defTabSz="58702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800" b="0" i="0" u="none" strike="noStrike" cap="none" spc="0" baseline="0">
          <a:solidFill>
            <a:schemeClr val="bg1"/>
          </a:solidFill>
          <a:uFillTx/>
          <a:latin typeface="+mn-lt"/>
          <a:ea typeface="+mn-ea"/>
          <a:cs typeface="+mn-cs"/>
          <a:sym typeface="Inter Bold"/>
        </a:defRPr>
      </a:lvl1pPr>
      <a:lvl2pPr marL="0" marR="0" indent="0" algn="l" defTabSz="58702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800" b="0" i="0" u="none" strike="noStrike" cap="none" spc="0" baseline="0">
          <a:solidFill>
            <a:schemeClr val="bg1"/>
          </a:solidFill>
          <a:uFillTx/>
          <a:latin typeface="+mn-lt"/>
          <a:ea typeface="+mn-ea"/>
          <a:cs typeface="+mn-cs"/>
          <a:sym typeface="Inter Bold"/>
        </a:defRPr>
      </a:lvl2pPr>
      <a:lvl3pPr marL="0" marR="0" indent="0" algn="l" defTabSz="58702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800" b="0" i="0" u="none" strike="noStrike" cap="none" spc="0" baseline="0">
          <a:solidFill>
            <a:schemeClr val="bg1"/>
          </a:solidFill>
          <a:uFillTx/>
          <a:latin typeface="+mn-lt"/>
          <a:ea typeface="+mn-ea"/>
          <a:cs typeface="+mn-cs"/>
          <a:sym typeface="Inter Bold"/>
        </a:defRPr>
      </a:lvl3pPr>
      <a:lvl4pPr marL="0" marR="0" indent="0" algn="l" defTabSz="58702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800" b="0" i="0" u="none" strike="noStrike" cap="none" spc="0" baseline="0">
          <a:solidFill>
            <a:schemeClr val="bg1"/>
          </a:solidFill>
          <a:uFillTx/>
          <a:latin typeface="+mn-lt"/>
          <a:ea typeface="+mn-ea"/>
          <a:cs typeface="+mn-cs"/>
          <a:sym typeface="Inter Bold"/>
        </a:defRPr>
      </a:lvl4pPr>
      <a:lvl5pPr marL="0" marR="0" indent="0" algn="l" defTabSz="58702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800" b="0" i="0" u="none" strike="noStrike" cap="none" spc="0" baseline="0">
          <a:solidFill>
            <a:schemeClr val="bg1"/>
          </a:solidFill>
          <a:uFillTx/>
          <a:latin typeface="+mn-lt"/>
          <a:ea typeface="+mn-ea"/>
          <a:cs typeface="+mn-cs"/>
          <a:sym typeface="Inter Bold"/>
        </a:defRPr>
      </a:lvl5pPr>
      <a:lvl6pPr marL="0" marR="0" indent="0" algn="l" defTabSz="58702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Inter Bold"/>
        </a:defRPr>
      </a:lvl6pPr>
      <a:lvl7pPr marL="0" marR="0" indent="0" algn="l" defTabSz="58702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Inter Bold"/>
        </a:defRPr>
      </a:lvl7pPr>
      <a:lvl8pPr marL="0" marR="0" indent="0" algn="l" defTabSz="58702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Inter Bold"/>
        </a:defRPr>
      </a:lvl8pPr>
      <a:lvl9pPr marL="0" marR="0" indent="0" algn="l" defTabSz="58702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Inter Bold"/>
        </a:defRPr>
      </a:lvl9pPr>
    </p:bodyStyle>
    <p:otherStyle>
      <a:lvl1pPr marL="0" marR="0" indent="0" algn="ctr" defTabSz="4154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Inter Bold"/>
        </a:defRPr>
      </a:lvl1pPr>
      <a:lvl2pPr marL="0" marR="0" indent="0" algn="ctr" defTabSz="4154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Inter Bold"/>
        </a:defRPr>
      </a:lvl2pPr>
      <a:lvl3pPr marL="0" marR="0" indent="0" algn="ctr" defTabSz="4154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Inter Bold"/>
        </a:defRPr>
      </a:lvl3pPr>
      <a:lvl4pPr marL="0" marR="0" indent="0" algn="ctr" defTabSz="4154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Inter Bold"/>
        </a:defRPr>
      </a:lvl4pPr>
      <a:lvl5pPr marL="0" marR="0" indent="0" algn="ctr" defTabSz="4154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Inter Bold"/>
        </a:defRPr>
      </a:lvl5pPr>
      <a:lvl6pPr marL="0" marR="0" indent="0" algn="ctr" defTabSz="4154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Inter Bold"/>
        </a:defRPr>
      </a:lvl6pPr>
      <a:lvl7pPr marL="0" marR="0" indent="0" algn="ctr" defTabSz="4154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Inter Bold"/>
        </a:defRPr>
      </a:lvl7pPr>
      <a:lvl8pPr marL="0" marR="0" indent="0" algn="ctr" defTabSz="4154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Inter Bold"/>
        </a:defRPr>
      </a:lvl8pPr>
      <a:lvl9pPr marL="0" marR="0" indent="0" algn="ctr" defTabSz="4154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Inter Bold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png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png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Esempio di titolo"/>
          <p:cNvSpPr txBox="1">
            <a:spLocks noGrp="1"/>
          </p:cNvSpPr>
          <p:nvPr>
            <p:ph type="title"/>
          </p:nvPr>
        </p:nvSpPr>
        <p:spPr>
          <a:xfrm>
            <a:off x="1603917" y="5317916"/>
            <a:ext cx="11795760" cy="2479042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l"/>
            <a:r>
              <a:rPr lang="it-IT" sz="6600" dirty="0">
                <a:gradFill>
                  <a:gsLst>
                    <a:gs pos="0">
                      <a:srgbClr val="FFD600"/>
                    </a:gs>
                    <a:gs pos="100000">
                      <a:srgbClr val="F39200"/>
                    </a:gs>
                  </a:gsLst>
                  <a:lin ang="2700000" scaled="0"/>
                </a:gradFill>
              </a:rPr>
              <a:t>Case </a:t>
            </a:r>
            <a:r>
              <a:rPr lang="it-IT" sz="6600" dirty="0" err="1">
                <a:gradFill>
                  <a:gsLst>
                    <a:gs pos="0">
                      <a:srgbClr val="FFD600"/>
                    </a:gs>
                    <a:gs pos="100000">
                      <a:srgbClr val="F39200"/>
                    </a:gs>
                  </a:gsLst>
                  <a:lin ang="2700000" scaled="0"/>
                </a:gradFill>
              </a:rPr>
              <a:t>study</a:t>
            </a:r>
            <a:r>
              <a:rPr lang="it-IT" sz="6600" dirty="0">
                <a:gradFill>
                  <a:gsLst>
                    <a:gs pos="0">
                      <a:srgbClr val="FFD600"/>
                    </a:gs>
                    <a:gs pos="100000">
                      <a:srgbClr val="F39200"/>
                    </a:gs>
                  </a:gsLst>
                  <a:lin ang="2700000" scaled="0"/>
                </a:gradFill>
              </a:rPr>
              <a:t>: Domina per il tessile e l’abbigliamento</a:t>
            </a:r>
            <a:endParaRPr sz="6600" dirty="0">
              <a:gradFill>
                <a:gsLst>
                  <a:gs pos="0">
                    <a:srgbClr val="FFD600"/>
                  </a:gs>
                  <a:gs pos="100000">
                    <a:srgbClr val="F39200"/>
                  </a:gs>
                </a:gsLst>
                <a:lin ang="2700000" scaled="0"/>
              </a:gradFill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023E0E92-48CD-1C4F-8729-F1ACDE3330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872" y="6091803"/>
            <a:ext cx="415917" cy="1857764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1499E2A7-39FB-9947-B419-9BA70EC09BE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4877" y="2315183"/>
            <a:ext cx="9858972" cy="3002733"/>
          </a:xfrm>
          <a:prstGeom prst="rect">
            <a:avLst/>
          </a:prstGeom>
        </p:spPr>
      </p:pic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8B708C60-BEFB-7E4A-87FD-A859D63B8F8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664877" y="7949567"/>
            <a:ext cx="10421544" cy="1017284"/>
          </a:xfrm>
        </p:spPr>
        <p:txBody>
          <a:bodyPr/>
          <a:lstStyle/>
          <a:p>
            <a:r>
              <a:rPr lang="it-IT" dirty="0"/>
              <a:t>La </a:t>
            </a:r>
            <a:r>
              <a:rPr lang="it-IT" dirty="0" err="1"/>
              <a:t>Blockchain</a:t>
            </a:r>
            <a:r>
              <a:rPr lang="it-IT" dirty="0"/>
              <a:t> nel sistema manifatturiero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12301347" y="8966851"/>
            <a:ext cx="204640" cy="295488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10</a:t>
            </a:fld>
            <a:endParaRPr/>
          </a:p>
        </p:txBody>
      </p:sp>
      <p:sp>
        <p:nvSpPr>
          <p:cNvPr id="18" name="Pentagono 17">
            <a:extLst>
              <a:ext uri="{FF2B5EF4-FFF2-40B4-BE49-F238E27FC236}">
                <a16:creationId xmlns:a16="http://schemas.microsoft.com/office/drawing/2014/main" id="{5B8F2C2B-CE70-D24B-ADAE-2780414A683C}"/>
              </a:ext>
            </a:extLst>
          </p:cNvPr>
          <p:cNvSpPr/>
          <p:nvPr/>
        </p:nvSpPr>
        <p:spPr>
          <a:xfrm>
            <a:off x="3840479" y="3689752"/>
            <a:ext cx="5522221" cy="3756991"/>
          </a:xfrm>
          <a:prstGeom prst="homePlate">
            <a:avLst>
              <a:gd name="adj" fmla="val 38560"/>
            </a:avLst>
          </a:prstGeom>
          <a:noFill/>
          <a:ln w="38100">
            <a:gradFill>
              <a:gsLst>
                <a:gs pos="0">
                  <a:srgbClr val="FFD600"/>
                </a:gs>
                <a:gs pos="100000">
                  <a:srgbClr val="F39200"/>
                </a:gs>
              </a:gsLst>
              <a:lin ang="5400000" scaled="1"/>
            </a:gradFill>
            <a:prstDash val="dash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216000" tIns="216000" rIns="27093" bIns="288000" numCol="1" spcCol="38100" rtlCol="0" anchor="ctr">
            <a:spAutoFit/>
          </a:bodyPr>
          <a:lstStyle/>
          <a:p>
            <a:r>
              <a:rPr lang="it-IT" dirty="0">
                <a:solidFill>
                  <a:schemeClr val="bg1"/>
                </a:solidFill>
                <a:latin typeface="Inter Light BETA" panose="020B0402030000000004" pitchFamily="34" charset="0"/>
                <a:ea typeface="Inter Light BETA" panose="020B0402030000000004" pitchFamily="34" charset="0"/>
                <a:sym typeface="Helvetica Neue Medium"/>
              </a:rPr>
              <a:t>Definizione della disposizione della filatura verso terzista eseguita dall’azienda committente.</a:t>
            </a:r>
            <a:br>
              <a:rPr lang="it-IT" dirty="0">
                <a:solidFill>
                  <a:schemeClr val="bg1"/>
                </a:solidFill>
                <a:latin typeface="Inter Light BETA" panose="020B0402030000000004" pitchFamily="34" charset="0"/>
                <a:ea typeface="Inter Light BETA" panose="020B0402030000000004" pitchFamily="34" charset="0"/>
                <a:sym typeface="Helvetica Neue Medium"/>
              </a:rPr>
            </a:br>
            <a:r>
              <a:rPr lang="it-IT" dirty="0">
                <a:solidFill>
                  <a:schemeClr val="bg1"/>
                </a:solidFill>
                <a:latin typeface="Inter Light BETA" panose="020B0402030000000004" pitchFamily="34" charset="0"/>
                <a:ea typeface="Inter Light BETA" panose="020B0402030000000004" pitchFamily="34" charset="0"/>
                <a:sym typeface="Helvetica Neue Medium"/>
              </a:rPr>
              <a:t>Contiene documenti quali ordine, DDT, eventuale documento integrativo per note tecniche</a:t>
            </a:r>
            <a:br>
              <a:rPr lang="it-IT" dirty="0">
                <a:solidFill>
                  <a:schemeClr val="bg1"/>
                </a:solidFill>
                <a:latin typeface="Inter Light BETA" panose="020B0402030000000004" pitchFamily="34" charset="0"/>
                <a:ea typeface="Inter Light BETA" panose="020B0402030000000004" pitchFamily="34" charset="0"/>
                <a:sym typeface="Helvetica Neue Medium"/>
              </a:rPr>
            </a:br>
            <a:r>
              <a:rPr lang="it-IT" dirty="0">
                <a:solidFill>
                  <a:schemeClr val="bg1"/>
                </a:solidFill>
                <a:latin typeface="Inter Light BETA" panose="020B0402030000000004" pitchFamily="34" charset="0"/>
                <a:ea typeface="Inter Light BETA" panose="020B0402030000000004" pitchFamily="34" charset="0"/>
                <a:sym typeface="Helvetica Neue Medium"/>
              </a:rPr>
              <a:t>in disposizione</a:t>
            </a:r>
          </a:p>
        </p:txBody>
      </p:sp>
      <p:sp>
        <p:nvSpPr>
          <p:cNvPr id="19" name="Rettangolo 18">
            <a:extLst>
              <a:ext uri="{FF2B5EF4-FFF2-40B4-BE49-F238E27FC236}">
                <a16:creationId xmlns:a16="http://schemas.microsoft.com/office/drawing/2014/main" id="{5396D5B4-24A6-0146-B51E-52A3EBABC069}"/>
              </a:ext>
            </a:extLst>
          </p:cNvPr>
          <p:cNvSpPr/>
          <p:nvPr/>
        </p:nvSpPr>
        <p:spPr>
          <a:xfrm>
            <a:off x="464949" y="2842460"/>
            <a:ext cx="3177153" cy="793379"/>
          </a:xfrm>
          <a:prstGeom prst="rect">
            <a:avLst/>
          </a:prstGeom>
          <a:noFill/>
          <a:ln w="12700" cap="flat">
            <a:gradFill>
              <a:gsLst>
                <a:gs pos="0">
                  <a:srgbClr val="FFD600"/>
                </a:gs>
                <a:gs pos="100000">
                  <a:srgbClr val="F39200"/>
                </a:gs>
              </a:gsLst>
              <a:lin ang="5400000" scaled="1"/>
            </a:gra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7093" tIns="27093" rIns="27093" bIns="27093" numCol="1" spcCol="38100" rtlCol="0" anchor="ctr">
            <a:spAutoFit/>
          </a:bodyPr>
          <a:lstStyle/>
          <a:p>
            <a:pPr algn="ctr" defTabSz="587022">
              <a:lnSpc>
                <a:spcPct val="100000"/>
              </a:lnSpc>
              <a:spcBef>
                <a:spcPts val="0"/>
              </a:spcBef>
            </a:pPr>
            <a:r>
              <a:rPr lang="it-IT" dirty="0">
                <a:solidFill>
                  <a:schemeClr val="bg1"/>
                </a:solidFill>
              </a:rPr>
              <a:t>Caricamento materiale greggio</a:t>
            </a:r>
          </a:p>
        </p:txBody>
      </p:sp>
      <p:sp>
        <p:nvSpPr>
          <p:cNvPr id="21" name="Rettangolo 20">
            <a:extLst>
              <a:ext uri="{FF2B5EF4-FFF2-40B4-BE49-F238E27FC236}">
                <a16:creationId xmlns:a16="http://schemas.microsoft.com/office/drawing/2014/main" id="{FDC01791-997E-094F-B0DA-93594D4AFCAE}"/>
              </a:ext>
            </a:extLst>
          </p:cNvPr>
          <p:cNvSpPr/>
          <p:nvPr/>
        </p:nvSpPr>
        <p:spPr>
          <a:xfrm>
            <a:off x="464948" y="3863018"/>
            <a:ext cx="3177153" cy="793379"/>
          </a:xfrm>
          <a:prstGeom prst="rect">
            <a:avLst/>
          </a:prstGeom>
          <a:noFill/>
          <a:ln w="12700" cap="flat">
            <a:gradFill>
              <a:gsLst>
                <a:gs pos="0">
                  <a:srgbClr val="FFD600"/>
                </a:gs>
                <a:gs pos="100000">
                  <a:srgbClr val="F39200"/>
                </a:gs>
              </a:gsLst>
              <a:lin ang="5400000" scaled="1"/>
            </a:gra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7093" tIns="27093" rIns="27093" bIns="27093" numCol="1" spcCol="38100" rtlCol="0" anchor="ctr">
            <a:spAutoFit/>
          </a:bodyPr>
          <a:lstStyle/>
          <a:p>
            <a:pPr algn="ctr" defTabSz="587022">
              <a:lnSpc>
                <a:spcPct val="100000"/>
              </a:lnSpc>
              <a:spcBef>
                <a:spcPts val="0"/>
              </a:spcBef>
            </a:pPr>
            <a:r>
              <a:rPr lang="it-IT" dirty="0">
                <a:solidFill>
                  <a:schemeClr val="bg1"/>
                </a:solidFill>
              </a:rPr>
              <a:t>Acquisto</a:t>
            </a:r>
          </a:p>
          <a:p>
            <a:pPr algn="ctr" defTabSz="587022">
              <a:lnSpc>
                <a:spcPct val="100000"/>
              </a:lnSpc>
              <a:spcBef>
                <a:spcPts val="0"/>
              </a:spcBef>
            </a:pPr>
            <a:r>
              <a:rPr lang="it-IT" dirty="0">
                <a:solidFill>
                  <a:schemeClr val="bg1"/>
                </a:solidFill>
              </a:rPr>
              <a:t>materie prime</a:t>
            </a:r>
          </a:p>
        </p:txBody>
      </p:sp>
      <p:sp>
        <p:nvSpPr>
          <p:cNvPr id="22" name="Rettangolo 21">
            <a:extLst>
              <a:ext uri="{FF2B5EF4-FFF2-40B4-BE49-F238E27FC236}">
                <a16:creationId xmlns:a16="http://schemas.microsoft.com/office/drawing/2014/main" id="{54668784-59F8-AB4C-B307-A81F984A6763}"/>
              </a:ext>
            </a:extLst>
          </p:cNvPr>
          <p:cNvSpPr/>
          <p:nvPr/>
        </p:nvSpPr>
        <p:spPr>
          <a:xfrm>
            <a:off x="464947" y="4883576"/>
            <a:ext cx="3177153" cy="793379"/>
          </a:xfrm>
          <a:prstGeom prst="rect">
            <a:avLst/>
          </a:prstGeom>
          <a:noFill/>
          <a:ln w="12700" cap="flat">
            <a:gradFill>
              <a:gsLst>
                <a:gs pos="0">
                  <a:srgbClr val="FFD600"/>
                </a:gs>
                <a:gs pos="100000">
                  <a:srgbClr val="F39200"/>
                </a:gs>
              </a:gsLst>
              <a:lin ang="5400000" scaled="1"/>
            </a:gra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7093" tIns="27093" rIns="27093" bIns="27093" numCol="1" spcCol="38100" rtlCol="0" anchor="ctr">
            <a:spAutoFit/>
          </a:bodyPr>
          <a:lstStyle/>
          <a:p>
            <a:pPr algn="ctr" defTabSz="587022">
              <a:lnSpc>
                <a:spcPct val="100000"/>
              </a:lnSpc>
              <a:spcBef>
                <a:spcPts val="0"/>
              </a:spcBef>
            </a:pPr>
            <a:r>
              <a:rPr lang="it-IT" dirty="0">
                <a:solidFill>
                  <a:schemeClr val="bg1"/>
                </a:solidFill>
              </a:rPr>
              <a:t>Disposizione verso terzista</a:t>
            </a:r>
          </a:p>
        </p:txBody>
      </p:sp>
      <p:sp>
        <p:nvSpPr>
          <p:cNvPr id="23" name="Rettangolo 22">
            <a:extLst>
              <a:ext uri="{FF2B5EF4-FFF2-40B4-BE49-F238E27FC236}">
                <a16:creationId xmlns:a16="http://schemas.microsoft.com/office/drawing/2014/main" id="{9713CEF3-0F77-0248-9B09-91A9EED0F784}"/>
              </a:ext>
            </a:extLst>
          </p:cNvPr>
          <p:cNvSpPr/>
          <p:nvPr/>
        </p:nvSpPr>
        <p:spPr>
          <a:xfrm>
            <a:off x="464947" y="5904134"/>
            <a:ext cx="3177153" cy="793379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7093" tIns="27093" rIns="27093" bIns="27093" numCol="1" spcCol="38100" rtlCol="0" anchor="ctr">
            <a:spAutoFit/>
          </a:bodyPr>
          <a:lstStyle/>
          <a:p>
            <a:pPr algn="ctr" defTabSz="587022">
              <a:lnSpc>
                <a:spcPct val="100000"/>
              </a:lnSpc>
              <a:spcBef>
                <a:spcPts val="0"/>
              </a:spcBef>
            </a:pPr>
            <a:r>
              <a:rPr lang="it-IT" dirty="0">
                <a:solidFill>
                  <a:schemeClr val="bg1">
                    <a:alpha val="20000"/>
                  </a:schemeClr>
                </a:solidFill>
              </a:rPr>
              <a:t>Ricezione merce da terzista</a:t>
            </a:r>
          </a:p>
        </p:txBody>
      </p:sp>
      <p:sp>
        <p:nvSpPr>
          <p:cNvPr id="24" name="Rettangolo 23">
            <a:extLst>
              <a:ext uri="{FF2B5EF4-FFF2-40B4-BE49-F238E27FC236}">
                <a16:creationId xmlns:a16="http://schemas.microsoft.com/office/drawing/2014/main" id="{166631AC-872B-8744-8D83-44FCEDC16333}"/>
              </a:ext>
            </a:extLst>
          </p:cNvPr>
          <p:cNvSpPr/>
          <p:nvPr/>
        </p:nvSpPr>
        <p:spPr>
          <a:xfrm>
            <a:off x="464947" y="6986247"/>
            <a:ext cx="3177153" cy="670268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7093" tIns="27093" rIns="27093" bIns="27093" numCol="1" spcCol="38100" rtlCol="0" anchor="ctr">
            <a:spAutoFit/>
          </a:bodyPr>
          <a:lstStyle/>
          <a:p>
            <a:pPr algn="ctr" defTabSz="587022">
              <a:lnSpc>
                <a:spcPct val="100000"/>
              </a:lnSpc>
              <a:spcBef>
                <a:spcPts val="0"/>
              </a:spcBef>
            </a:pPr>
            <a:r>
              <a:rPr lang="it-IT" sz="2000" dirty="0">
                <a:solidFill>
                  <a:schemeClr val="bg1">
                    <a:alpha val="20000"/>
                  </a:schemeClr>
                </a:solidFill>
              </a:rPr>
              <a:t>Trasformazione (tessitura + finissaggio)</a:t>
            </a:r>
          </a:p>
        </p:txBody>
      </p:sp>
      <p:sp>
        <p:nvSpPr>
          <p:cNvPr id="25" name="Rettangolo 24">
            <a:extLst>
              <a:ext uri="{FF2B5EF4-FFF2-40B4-BE49-F238E27FC236}">
                <a16:creationId xmlns:a16="http://schemas.microsoft.com/office/drawing/2014/main" id="{D4630646-2EE3-4F4F-9B92-946C150B8FCD}"/>
              </a:ext>
            </a:extLst>
          </p:cNvPr>
          <p:cNvSpPr/>
          <p:nvPr/>
        </p:nvSpPr>
        <p:spPr>
          <a:xfrm>
            <a:off x="464946" y="7925604"/>
            <a:ext cx="3177153" cy="424047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7093" tIns="27093" rIns="27093" bIns="27093" numCol="1" spcCol="38100" rtlCol="0" anchor="ctr">
            <a:spAutoFit/>
          </a:bodyPr>
          <a:lstStyle/>
          <a:p>
            <a:pPr algn="ctr" defTabSz="587022">
              <a:lnSpc>
                <a:spcPct val="100000"/>
              </a:lnSpc>
              <a:spcBef>
                <a:spcPts val="0"/>
              </a:spcBef>
            </a:pPr>
            <a:r>
              <a:rPr lang="it-IT" dirty="0">
                <a:solidFill>
                  <a:schemeClr val="bg1">
                    <a:alpha val="20000"/>
                  </a:schemeClr>
                </a:solidFill>
              </a:rPr>
              <a:t>Vendita</a:t>
            </a:r>
          </a:p>
        </p:txBody>
      </p:sp>
      <p:sp>
        <p:nvSpPr>
          <p:cNvPr id="26" name="CasellaDiTesto 25">
            <a:extLst>
              <a:ext uri="{FF2B5EF4-FFF2-40B4-BE49-F238E27FC236}">
                <a16:creationId xmlns:a16="http://schemas.microsoft.com/office/drawing/2014/main" id="{8606DD16-C45E-F64A-8DB7-AAA4258E29BC}"/>
              </a:ext>
            </a:extLst>
          </p:cNvPr>
          <p:cNvSpPr txBox="1"/>
          <p:nvPr/>
        </p:nvSpPr>
        <p:spPr>
          <a:xfrm>
            <a:off x="464946" y="1872750"/>
            <a:ext cx="7328556" cy="448669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7093" tIns="27093" rIns="27093" bIns="27093" numCol="1" spcCol="38100" rtlCol="0" anchor="ctr">
            <a:spAutoFit/>
          </a:bodyPr>
          <a:lstStyle/>
          <a:p>
            <a:pPr>
              <a:lnSpc>
                <a:spcPct val="80000"/>
              </a:lnSpc>
              <a:spcBef>
                <a:spcPts val="0"/>
              </a:spcBef>
            </a:pPr>
            <a:r>
              <a:rPr lang="it-IT" sz="3200" dirty="0">
                <a:gradFill>
                  <a:gsLst>
                    <a:gs pos="0">
                      <a:srgbClr val="FFD600"/>
                    </a:gs>
                    <a:gs pos="100000">
                      <a:srgbClr val="F39200"/>
                    </a:gs>
                  </a:gsLst>
                  <a:lin ang="2700000" scaled="0"/>
                </a:gradFill>
                <a:latin typeface="+mj-lt"/>
                <a:sym typeface="Inter Bold"/>
              </a:rPr>
              <a:t>Fasi registrate nella </a:t>
            </a:r>
            <a:r>
              <a:rPr lang="it-IT" sz="3200" dirty="0" err="1">
                <a:gradFill>
                  <a:gsLst>
                    <a:gs pos="0">
                      <a:srgbClr val="FFD600"/>
                    </a:gs>
                    <a:gs pos="100000">
                      <a:srgbClr val="F39200"/>
                    </a:gs>
                  </a:gsLst>
                  <a:lin ang="2700000" scaled="0"/>
                </a:gradFill>
                <a:latin typeface="+mj-lt"/>
                <a:sym typeface="Inter Bold"/>
              </a:rPr>
              <a:t>Blockchain</a:t>
            </a:r>
            <a:endParaRPr lang="it-IT" sz="3200" dirty="0">
              <a:gradFill>
                <a:gsLst>
                  <a:gs pos="0">
                    <a:srgbClr val="FFD600"/>
                  </a:gs>
                  <a:gs pos="100000">
                    <a:srgbClr val="F39200"/>
                  </a:gs>
                </a:gsLst>
                <a:lin ang="2700000" scaled="0"/>
              </a:gradFill>
              <a:latin typeface="+mj-lt"/>
              <a:sym typeface="Inter Extra Light BETA"/>
            </a:endParaRPr>
          </a:p>
        </p:txBody>
      </p:sp>
      <p:sp>
        <p:nvSpPr>
          <p:cNvPr id="27" name="CasellaDiTesto 26">
            <a:extLst>
              <a:ext uri="{FF2B5EF4-FFF2-40B4-BE49-F238E27FC236}">
                <a16:creationId xmlns:a16="http://schemas.microsoft.com/office/drawing/2014/main" id="{77DE2920-A204-FD46-A474-6964B5425D06}"/>
              </a:ext>
            </a:extLst>
          </p:cNvPr>
          <p:cNvSpPr txBox="1"/>
          <p:nvPr/>
        </p:nvSpPr>
        <p:spPr>
          <a:xfrm>
            <a:off x="9362702" y="7383233"/>
            <a:ext cx="2891880" cy="754394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7093" tIns="27093" rIns="27093" bIns="27093" numCol="1" spcCol="38100" rtlCol="0" anchor="ctr">
            <a:spAutoFit/>
          </a:bodyPr>
          <a:lstStyle/>
          <a:p>
            <a:pPr marL="0" marR="0" indent="0" algn="ctr" defTabSz="1733930" rtl="0" fontAlgn="auto" latinLnBrk="0" hangingPunct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3200" u="none" strike="noStrike" cap="none" spc="0" normalizeH="0" baseline="0" dirty="0" err="1">
                <a:ln>
                  <a:noFill/>
                </a:ln>
                <a:gradFill>
                  <a:gsLst>
                    <a:gs pos="0">
                      <a:srgbClr val="FFD600"/>
                    </a:gs>
                    <a:gs pos="100000">
                      <a:srgbClr val="F39200"/>
                    </a:gs>
                  </a:gsLst>
                  <a:lin ang="5400000" scaled="1"/>
                </a:gradFill>
                <a:effectLst/>
                <a:uFillTx/>
                <a:latin typeface="Inter Extra Light BETA" panose="020B0302030000000004" pitchFamily="34" charset="0"/>
                <a:ea typeface="Inter Extra Light BETA" panose="020B0302030000000004" pitchFamily="34" charset="0"/>
                <a:sym typeface="Inter Regular"/>
              </a:rPr>
              <a:t>Blockchain</a:t>
            </a:r>
            <a:endParaRPr kumimoji="0" lang="it-IT" sz="3200" u="none" strike="noStrike" cap="none" spc="0" normalizeH="0" baseline="0" dirty="0">
              <a:ln>
                <a:noFill/>
              </a:ln>
              <a:gradFill>
                <a:gsLst>
                  <a:gs pos="0">
                    <a:srgbClr val="FFD600"/>
                  </a:gs>
                  <a:gs pos="100000">
                    <a:srgbClr val="F39200"/>
                  </a:gs>
                </a:gsLst>
                <a:lin ang="5400000" scaled="1"/>
              </a:gradFill>
              <a:effectLst/>
              <a:uFillTx/>
              <a:latin typeface="Inter Extra Light BETA" panose="020B0302030000000004" pitchFamily="34" charset="0"/>
              <a:ea typeface="Inter Extra Light BETA" panose="020B0302030000000004" pitchFamily="34" charset="0"/>
              <a:sym typeface="Inter Regular"/>
            </a:endParaRPr>
          </a:p>
        </p:txBody>
      </p:sp>
      <p:pic>
        <p:nvPicPr>
          <p:cNvPr id="28" name="Immagine 27">
            <a:extLst>
              <a:ext uri="{FF2B5EF4-FFF2-40B4-BE49-F238E27FC236}">
                <a16:creationId xmlns:a16="http://schemas.microsoft.com/office/drawing/2014/main" id="{6A6C25F3-F4CF-C24C-A1B9-88829BBBC5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8171" y="3645662"/>
            <a:ext cx="3340100" cy="3365500"/>
          </a:xfrm>
          <a:prstGeom prst="rect">
            <a:avLst/>
          </a:prstGeom>
        </p:spPr>
      </p:pic>
      <p:sp>
        <p:nvSpPr>
          <p:cNvPr id="16" name="Titolo presentazione">
            <a:extLst>
              <a:ext uri="{FF2B5EF4-FFF2-40B4-BE49-F238E27FC236}">
                <a16:creationId xmlns:a16="http://schemas.microsoft.com/office/drawing/2014/main" id="{2B77C255-FAEB-FD42-8C47-249553C960CE}"/>
              </a:ext>
            </a:extLst>
          </p:cNvPr>
          <p:cNvSpPr txBox="1">
            <a:spLocks/>
          </p:cNvSpPr>
          <p:nvPr/>
        </p:nvSpPr>
        <p:spPr>
          <a:xfrm>
            <a:off x="7704667" y="629938"/>
            <a:ext cx="4842933" cy="29548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27093" tIns="27093" rIns="27093" bIns="27093">
            <a:normAutofit/>
          </a:bodyPr>
          <a:lstStyle>
            <a:lvl1pPr marL="0" marR="0" indent="0" algn="r" defTabSz="173393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 i="0" u="none" strike="noStrike" cap="none" spc="0" baseline="0">
                <a:solidFill>
                  <a:schemeClr val="bg1"/>
                </a:solidFill>
                <a:uFillTx/>
                <a:latin typeface="+mn-lt"/>
                <a:ea typeface="+mn-ea"/>
                <a:cs typeface="+mn-cs"/>
                <a:sym typeface="Inter Bold"/>
              </a:defRPr>
            </a:lvl1pPr>
            <a:lvl2pPr marL="0" marR="0" indent="0" algn="l" defTabSz="587022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chemeClr val="bg1"/>
                </a:solidFill>
                <a:uFillTx/>
                <a:latin typeface="+mn-lt"/>
                <a:ea typeface="+mn-ea"/>
                <a:cs typeface="+mn-cs"/>
                <a:sym typeface="Inter Bold"/>
              </a:defRPr>
            </a:lvl2pPr>
            <a:lvl3pPr marL="0" marR="0" indent="0" algn="l" defTabSz="587022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chemeClr val="bg1"/>
                </a:solidFill>
                <a:uFillTx/>
                <a:latin typeface="+mn-lt"/>
                <a:ea typeface="+mn-ea"/>
                <a:cs typeface="+mn-cs"/>
                <a:sym typeface="Inter Bold"/>
              </a:defRPr>
            </a:lvl3pPr>
            <a:lvl4pPr marL="0" marR="0" indent="0" algn="l" defTabSz="587022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chemeClr val="bg1"/>
                </a:solidFill>
                <a:uFillTx/>
                <a:latin typeface="+mn-lt"/>
                <a:ea typeface="+mn-ea"/>
                <a:cs typeface="+mn-cs"/>
                <a:sym typeface="Inter Bold"/>
              </a:defRPr>
            </a:lvl4pPr>
            <a:lvl5pPr marL="0" marR="0" indent="0" algn="l" defTabSz="587022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chemeClr val="bg1"/>
                </a:solidFill>
                <a:uFillTx/>
                <a:latin typeface="+mn-lt"/>
                <a:ea typeface="+mn-ea"/>
                <a:cs typeface="+mn-cs"/>
                <a:sym typeface="Inter Bold"/>
              </a:defRPr>
            </a:lvl5pPr>
            <a:lvl6pPr marL="0" marR="0" indent="0" algn="l" defTabSz="587022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Inter Bold"/>
              </a:defRPr>
            </a:lvl6pPr>
            <a:lvl7pPr marL="0" marR="0" indent="0" algn="l" defTabSz="587022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Inter Bold"/>
              </a:defRPr>
            </a:lvl7pPr>
            <a:lvl8pPr marL="0" marR="0" indent="0" algn="l" defTabSz="587022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Inter Bold"/>
              </a:defRPr>
            </a:lvl8pPr>
            <a:lvl9pPr marL="0" marR="0" indent="0" algn="l" defTabSz="587022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Inter Bold"/>
              </a:defRPr>
            </a:lvl9pPr>
          </a:lstStyle>
          <a:p>
            <a:pPr hangingPunct="1"/>
            <a:r>
              <a:rPr lang="it-IT" sz="1800">
                <a:solidFill>
                  <a:srgbClr val="29235C"/>
                </a:solidFill>
                <a:latin typeface="Inter Extra Light BETA" panose="020B0302030000000004" pitchFamily="34" charset="0"/>
                <a:ea typeface="Inter Extra Light BETA" panose="020B0302030000000004" pitchFamily="34" charset="0"/>
              </a:rPr>
              <a:t>La Blockchain nel sistema manifatturiero</a:t>
            </a:r>
            <a:endParaRPr lang="it-IT" sz="1800" dirty="0">
              <a:solidFill>
                <a:srgbClr val="29235C"/>
              </a:solidFill>
              <a:latin typeface="Inter Extra Light BETA" panose="020B0302030000000004" pitchFamily="34" charset="0"/>
              <a:ea typeface="Inter Extra Light BETA" panose="020B03020300000000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7429149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12301347" y="8966851"/>
            <a:ext cx="204640" cy="295488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11</a:t>
            </a:fld>
            <a:endParaRPr/>
          </a:p>
        </p:txBody>
      </p:sp>
      <p:sp>
        <p:nvSpPr>
          <p:cNvPr id="18" name="Pentagono 17">
            <a:extLst>
              <a:ext uri="{FF2B5EF4-FFF2-40B4-BE49-F238E27FC236}">
                <a16:creationId xmlns:a16="http://schemas.microsoft.com/office/drawing/2014/main" id="{780398B4-C7D4-514A-9B7E-3CE3516CE0BA}"/>
              </a:ext>
            </a:extLst>
          </p:cNvPr>
          <p:cNvSpPr/>
          <p:nvPr/>
        </p:nvSpPr>
        <p:spPr>
          <a:xfrm>
            <a:off x="4290646" y="4232767"/>
            <a:ext cx="4797083" cy="2094997"/>
          </a:xfrm>
          <a:prstGeom prst="homePlate">
            <a:avLst>
              <a:gd name="adj" fmla="val 38560"/>
            </a:avLst>
          </a:prstGeom>
          <a:noFill/>
          <a:ln w="38100">
            <a:gradFill>
              <a:gsLst>
                <a:gs pos="0">
                  <a:srgbClr val="FFD600"/>
                </a:gs>
                <a:gs pos="100000">
                  <a:srgbClr val="F39200"/>
                </a:gs>
              </a:gsLst>
              <a:lin ang="5400000" scaled="1"/>
            </a:gradFill>
            <a:prstDash val="dash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216000" tIns="216000" rIns="27093" bIns="288000" numCol="1" spcCol="38100" rtlCol="0" anchor="ctr">
            <a:spAutoFit/>
          </a:bodyPr>
          <a:lstStyle/>
          <a:p>
            <a:r>
              <a:rPr lang="it-IT" dirty="0">
                <a:solidFill>
                  <a:schemeClr val="bg1"/>
                </a:solidFill>
                <a:latin typeface="Inter Light BETA" panose="020B0402030000000004" pitchFamily="34" charset="0"/>
                <a:ea typeface="Inter Light BETA" panose="020B0402030000000004" pitchFamily="34" charset="0"/>
                <a:sym typeface="Helvetica Neue Medium"/>
              </a:rPr>
              <a:t>Reso del semi-lavorato all’azienda committente. Contiene documenti quali DDT e/o fattura</a:t>
            </a:r>
          </a:p>
        </p:txBody>
      </p:sp>
      <p:sp>
        <p:nvSpPr>
          <p:cNvPr id="15" name="Rettangolo 14">
            <a:extLst>
              <a:ext uri="{FF2B5EF4-FFF2-40B4-BE49-F238E27FC236}">
                <a16:creationId xmlns:a16="http://schemas.microsoft.com/office/drawing/2014/main" id="{225ED2EC-BC57-6041-A190-76733378F184}"/>
              </a:ext>
            </a:extLst>
          </p:cNvPr>
          <p:cNvSpPr/>
          <p:nvPr/>
        </p:nvSpPr>
        <p:spPr>
          <a:xfrm>
            <a:off x="464949" y="2842460"/>
            <a:ext cx="3177153" cy="793379"/>
          </a:xfrm>
          <a:prstGeom prst="rect">
            <a:avLst/>
          </a:prstGeom>
          <a:noFill/>
          <a:ln w="12700" cap="flat">
            <a:gradFill>
              <a:gsLst>
                <a:gs pos="0">
                  <a:srgbClr val="FFD600"/>
                </a:gs>
                <a:gs pos="100000">
                  <a:srgbClr val="F39200"/>
                </a:gs>
              </a:gsLst>
              <a:lin ang="5400000" scaled="1"/>
            </a:gra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7093" tIns="27093" rIns="27093" bIns="27093" numCol="1" spcCol="38100" rtlCol="0" anchor="ctr">
            <a:spAutoFit/>
          </a:bodyPr>
          <a:lstStyle/>
          <a:p>
            <a:pPr algn="ctr" defTabSz="587022">
              <a:lnSpc>
                <a:spcPct val="100000"/>
              </a:lnSpc>
              <a:spcBef>
                <a:spcPts val="0"/>
              </a:spcBef>
            </a:pPr>
            <a:r>
              <a:rPr lang="it-IT" dirty="0">
                <a:solidFill>
                  <a:schemeClr val="bg1"/>
                </a:solidFill>
              </a:rPr>
              <a:t>Caricamento materiale greggio</a:t>
            </a:r>
          </a:p>
        </p:txBody>
      </p:sp>
      <p:sp>
        <p:nvSpPr>
          <p:cNvPr id="19" name="Rettangolo 18">
            <a:extLst>
              <a:ext uri="{FF2B5EF4-FFF2-40B4-BE49-F238E27FC236}">
                <a16:creationId xmlns:a16="http://schemas.microsoft.com/office/drawing/2014/main" id="{5EB82903-C3B7-CD49-9FA5-AA34E4CEA196}"/>
              </a:ext>
            </a:extLst>
          </p:cNvPr>
          <p:cNvSpPr/>
          <p:nvPr/>
        </p:nvSpPr>
        <p:spPr>
          <a:xfrm>
            <a:off x="464948" y="3863018"/>
            <a:ext cx="3177153" cy="793379"/>
          </a:xfrm>
          <a:prstGeom prst="rect">
            <a:avLst/>
          </a:prstGeom>
          <a:noFill/>
          <a:ln w="12700" cap="flat">
            <a:gradFill>
              <a:gsLst>
                <a:gs pos="0">
                  <a:srgbClr val="FFD600"/>
                </a:gs>
                <a:gs pos="100000">
                  <a:srgbClr val="F39200"/>
                </a:gs>
              </a:gsLst>
              <a:lin ang="5400000" scaled="1"/>
            </a:gra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7093" tIns="27093" rIns="27093" bIns="27093" numCol="1" spcCol="38100" rtlCol="0" anchor="ctr">
            <a:spAutoFit/>
          </a:bodyPr>
          <a:lstStyle/>
          <a:p>
            <a:pPr algn="ctr" defTabSz="587022">
              <a:lnSpc>
                <a:spcPct val="100000"/>
              </a:lnSpc>
              <a:spcBef>
                <a:spcPts val="0"/>
              </a:spcBef>
            </a:pPr>
            <a:r>
              <a:rPr lang="it-IT" dirty="0">
                <a:solidFill>
                  <a:schemeClr val="bg1"/>
                </a:solidFill>
              </a:rPr>
              <a:t>Acquisto</a:t>
            </a:r>
          </a:p>
          <a:p>
            <a:pPr algn="ctr" defTabSz="587022">
              <a:lnSpc>
                <a:spcPct val="100000"/>
              </a:lnSpc>
              <a:spcBef>
                <a:spcPts val="0"/>
              </a:spcBef>
            </a:pPr>
            <a:r>
              <a:rPr lang="it-IT" dirty="0">
                <a:solidFill>
                  <a:schemeClr val="bg1"/>
                </a:solidFill>
              </a:rPr>
              <a:t>materie prime</a:t>
            </a:r>
          </a:p>
        </p:txBody>
      </p:sp>
      <p:sp>
        <p:nvSpPr>
          <p:cNvPr id="21" name="Rettangolo 20">
            <a:extLst>
              <a:ext uri="{FF2B5EF4-FFF2-40B4-BE49-F238E27FC236}">
                <a16:creationId xmlns:a16="http://schemas.microsoft.com/office/drawing/2014/main" id="{E1B7B18D-9BF5-7640-989C-A555718E8187}"/>
              </a:ext>
            </a:extLst>
          </p:cNvPr>
          <p:cNvSpPr/>
          <p:nvPr/>
        </p:nvSpPr>
        <p:spPr>
          <a:xfrm>
            <a:off x="464947" y="4883576"/>
            <a:ext cx="3177153" cy="793379"/>
          </a:xfrm>
          <a:prstGeom prst="rect">
            <a:avLst/>
          </a:prstGeom>
          <a:noFill/>
          <a:ln w="12700" cap="flat">
            <a:gradFill>
              <a:gsLst>
                <a:gs pos="0">
                  <a:srgbClr val="FFD600"/>
                </a:gs>
                <a:gs pos="100000">
                  <a:srgbClr val="F39200"/>
                </a:gs>
              </a:gsLst>
              <a:lin ang="5400000" scaled="1"/>
            </a:gra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7093" tIns="27093" rIns="27093" bIns="27093" numCol="1" spcCol="38100" rtlCol="0" anchor="ctr">
            <a:spAutoFit/>
          </a:bodyPr>
          <a:lstStyle/>
          <a:p>
            <a:pPr algn="ctr" defTabSz="587022">
              <a:lnSpc>
                <a:spcPct val="100000"/>
              </a:lnSpc>
              <a:spcBef>
                <a:spcPts val="0"/>
              </a:spcBef>
            </a:pPr>
            <a:r>
              <a:rPr lang="it-IT" dirty="0">
                <a:solidFill>
                  <a:schemeClr val="bg1"/>
                </a:solidFill>
              </a:rPr>
              <a:t>Disposizione verso terzista</a:t>
            </a:r>
          </a:p>
        </p:txBody>
      </p:sp>
      <p:sp>
        <p:nvSpPr>
          <p:cNvPr id="22" name="Rettangolo 21">
            <a:extLst>
              <a:ext uri="{FF2B5EF4-FFF2-40B4-BE49-F238E27FC236}">
                <a16:creationId xmlns:a16="http://schemas.microsoft.com/office/drawing/2014/main" id="{7C8A0863-0F5F-FD46-8C46-8D798B88F2B4}"/>
              </a:ext>
            </a:extLst>
          </p:cNvPr>
          <p:cNvSpPr/>
          <p:nvPr/>
        </p:nvSpPr>
        <p:spPr>
          <a:xfrm>
            <a:off x="464947" y="5904134"/>
            <a:ext cx="3177153" cy="793379"/>
          </a:xfrm>
          <a:prstGeom prst="rect">
            <a:avLst/>
          </a:prstGeom>
          <a:noFill/>
          <a:ln w="12700" cap="flat">
            <a:gradFill>
              <a:gsLst>
                <a:gs pos="0">
                  <a:srgbClr val="FFD600"/>
                </a:gs>
                <a:gs pos="100000">
                  <a:srgbClr val="F39200"/>
                </a:gs>
              </a:gsLst>
              <a:lin ang="5400000" scaled="1"/>
            </a:gra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7093" tIns="27093" rIns="27093" bIns="27093" numCol="1" spcCol="38100" rtlCol="0" anchor="ctr">
            <a:spAutoFit/>
          </a:bodyPr>
          <a:lstStyle/>
          <a:p>
            <a:pPr algn="ctr" defTabSz="587022">
              <a:lnSpc>
                <a:spcPct val="100000"/>
              </a:lnSpc>
              <a:spcBef>
                <a:spcPts val="0"/>
              </a:spcBef>
            </a:pPr>
            <a:r>
              <a:rPr lang="it-IT" dirty="0">
                <a:solidFill>
                  <a:schemeClr val="bg1"/>
                </a:solidFill>
              </a:rPr>
              <a:t>Ricezione merce da terzista</a:t>
            </a:r>
          </a:p>
        </p:txBody>
      </p:sp>
      <p:sp>
        <p:nvSpPr>
          <p:cNvPr id="23" name="Rettangolo 22">
            <a:extLst>
              <a:ext uri="{FF2B5EF4-FFF2-40B4-BE49-F238E27FC236}">
                <a16:creationId xmlns:a16="http://schemas.microsoft.com/office/drawing/2014/main" id="{AF56C380-1B77-F849-886C-009FC3DD9D9A}"/>
              </a:ext>
            </a:extLst>
          </p:cNvPr>
          <p:cNvSpPr/>
          <p:nvPr/>
        </p:nvSpPr>
        <p:spPr>
          <a:xfrm>
            <a:off x="464947" y="6986247"/>
            <a:ext cx="3177153" cy="670268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7093" tIns="27093" rIns="27093" bIns="27093" numCol="1" spcCol="38100" rtlCol="0" anchor="ctr">
            <a:spAutoFit/>
          </a:bodyPr>
          <a:lstStyle/>
          <a:p>
            <a:pPr algn="ctr" defTabSz="587022">
              <a:lnSpc>
                <a:spcPct val="100000"/>
              </a:lnSpc>
              <a:spcBef>
                <a:spcPts val="0"/>
              </a:spcBef>
            </a:pPr>
            <a:r>
              <a:rPr lang="it-IT" sz="2000" dirty="0">
                <a:solidFill>
                  <a:schemeClr val="bg1">
                    <a:alpha val="20000"/>
                  </a:schemeClr>
                </a:solidFill>
              </a:rPr>
              <a:t>Trasformazione (tessitura + finissaggio)</a:t>
            </a:r>
          </a:p>
        </p:txBody>
      </p:sp>
      <p:sp>
        <p:nvSpPr>
          <p:cNvPr id="24" name="Rettangolo 23">
            <a:extLst>
              <a:ext uri="{FF2B5EF4-FFF2-40B4-BE49-F238E27FC236}">
                <a16:creationId xmlns:a16="http://schemas.microsoft.com/office/drawing/2014/main" id="{5FB63A2A-AC6A-BE4E-B50F-F9F27F634388}"/>
              </a:ext>
            </a:extLst>
          </p:cNvPr>
          <p:cNvSpPr/>
          <p:nvPr/>
        </p:nvSpPr>
        <p:spPr>
          <a:xfrm>
            <a:off x="464946" y="7925604"/>
            <a:ext cx="3177153" cy="424047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7093" tIns="27093" rIns="27093" bIns="27093" numCol="1" spcCol="38100" rtlCol="0" anchor="ctr">
            <a:spAutoFit/>
          </a:bodyPr>
          <a:lstStyle/>
          <a:p>
            <a:pPr algn="ctr" defTabSz="587022">
              <a:lnSpc>
                <a:spcPct val="100000"/>
              </a:lnSpc>
              <a:spcBef>
                <a:spcPts val="0"/>
              </a:spcBef>
            </a:pPr>
            <a:r>
              <a:rPr lang="it-IT" dirty="0">
                <a:solidFill>
                  <a:schemeClr val="bg1">
                    <a:alpha val="20000"/>
                  </a:schemeClr>
                </a:solidFill>
              </a:rPr>
              <a:t>Vendita</a:t>
            </a:r>
          </a:p>
        </p:txBody>
      </p:sp>
      <p:sp>
        <p:nvSpPr>
          <p:cNvPr id="26" name="CasellaDiTesto 25">
            <a:extLst>
              <a:ext uri="{FF2B5EF4-FFF2-40B4-BE49-F238E27FC236}">
                <a16:creationId xmlns:a16="http://schemas.microsoft.com/office/drawing/2014/main" id="{1E78EE1C-41BB-8F4B-814D-EAD9EF9B69A6}"/>
              </a:ext>
            </a:extLst>
          </p:cNvPr>
          <p:cNvSpPr txBox="1"/>
          <p:nvPr/>
        </p:nvSpPr>
        <p:spPr>
          <a:xfrm>
            <a:off x="464946" y="1872750"/>
            <a:ext cx="7328556" cy="448669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7093" tIns="27093" rIns="27093" bIns="27093" numCol="1" spcCol="38100" rtlCol="0" anchor="ctr">
            <a:spAutoFit/>
          </a:bodyPr>
          <a:lstStyle/>
          <a:p>
            <a:pPr>
              <a:lnSpc>
                <a:spcPct val="80000"/>
              </a:lnSpc>
              <a:spcBef>
                <a:spcPts val="0"/>
              </a:spcBef>
            </a:pPr>
            <a:r>
              <a:rPr lang="it-IT" sz="3200" dirty="0">
                <a:gradFill>
                  <a:gsLst>
                    <a:gs pos="0">
                      <a:srgbClr val="FFD600"/>
                    </a:gs>
                    <a:gs pos="100000">
                      <a:srgbClr val="F39200"/>
                    </a:gs>
                  </a:gsLst>
                  <a:lin ang="2700000" scaled="0"/>
                </a:gradFill>
                <a:latin typeface="+mj-lt"/>
                <a:sym typeface="Inter Bold"/>
              </a:rPr>
              <a:t>Fasi registrate nella </a:t>
            </a:r>
            <a:r>
              <a:rPr lang="it-IT" sz="3200" dirty="0" err="1">
                <a:gradFill>
                  <a:gsLst>
                    <a:gs pos="0">
                      <a:srgbClr val="FFD600"/>
                    </a:gs>
                    <a:gs pos="100000">
                      <a:srgbClr val="F39200"/>
                    </a:gs>
                  </a:gsLst>
                  <a:lin ang="2700000" scaled="0"/>
                </a:gradFill>
                <a:latin typeface="+mj-lt"/>
                <a:sym typeface="Inter Bold"/>
              </a:rPr>
              <a:t>Blockchain</a:t>
            </a:r>
            <a:endParaRPr lang="it-IT" sz="3200" dirty="0">
              <a:gradFill>
                <a:gsLst>
                  <a:gs pos="0">
                    <a:srgbClr val="FFD600"/>
                  </a:gs>
                  <a:gs pos="100000">
                    <a:srgbClr val="F39200"/>
                  </a:gs>
                </a:gsLst>
                <a:lin ang="2700000" scaled="0"/>
              </a:gradFill>
              <a:latin typeface="+mj-lt"/>
              <a:sym typeface="Inter Extra Light BETA"/>
            </a:endParaRPr>
          </a:p>
        </p:txBody>
      </p:sp>
      <p:sp>
        <p:nvSpPr>
          <p:cNvPr id="27" name="CasellaDiTesto 26">
            <a:extLst>
              <a:ext uri="{FF2B5EF4-FFF2-40B4-BE49-F238E27FC236}">
                <a16:creationId xmlns:a16="http://schemas.microsoft.com/office/drawing/2014/main" id="{D8A6483F-C058-7948-87D3-704A2147AF20}"/>
              </a:ext>
            </a:extLst>
          </p:cNvPr>
          <p:cNvSpPr txBox="1"/>
          <p:nvPr/>
        </p:nvSpPr>
        <p:spPr>
          <a:xfrm>
            <a:off x="9362702" y="7383233"/>
            <a:ext cx="2891880" cy="754394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7093" tIns="27093" rIns="27093" bIns="27093" numCol="1" spcCol="38100" rtlCol="0" anchor="ctr">
            <a:spAutoFit/>
          </a:bodyPr>
          <a:lstStyle/>
          <a:p>
            <a:pPr marL="0" marR="0" indent="0" algn="ctr" defTabSz="1733930" rtl="0" fontAlgn="auto" latinLnBrk="0" hangingPunct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3200" u="none" strike="noStrike" cap="none" spc="0" normalizeH="0" baseline="0" dirty="0" err="1">
                <a:ln>
                  <a:noFill/>
                </a:ln>
                <a:gradFill>
                  <a:gsLst>
                    <a:gs pos="0">
                      <a:srgbClr val="FFD600"/>
                    </a:gs>
                    <a:gs pos="100000">
                      <a:srgbClr val="F39200"/>
                    </a:gs>
                  </a:gsLst>
                  <a:lin ang="5400000" scaled="1"/>
                </a:gradFill>
                <a:effectLst/>
                <a:uFillTx/>
                <a:latin typeface="Inter Extra Light BETA" panose="020B0302030000000004" pitchFamily="34" charset="0"/>
                <a:ea typeface="Inter Extra Light BETA" panose="020B0302030000000004" pitchFamily="34" charset="0"/>
                <a:sym typeface="Inter Regular"/>
              </a:rPr>
              <a:t>Blockchain</a:t>
            </a:r>
            <a:endParaRPr kumimoji="0" lang="it-IT" sz="3200" u="none" strike="noStrike" cap="none" spc="0" normalizeH="0" baseline="0" dirty="0">
              <a:ln>
                <a:noFill/>
              </a:ln>
              <a:gradFill>
                <a:gsLst>
                  <a:gs pos="0">
                    <a:srgbClr val="FFD600"/>
                  </a:gs>
                  <a:gs pos="100000">
                    <a:srgbClr val="F39200"/>
                  </a:gs>
                </a:gsLst>
                <a:lin ang="5400000" scaled="1"/>
              </a:gradFill>
              <a:effectLst/>
              <a:uFillTx/>
              <a:latin typeface="Inter Extra Light BETA" panose="020B0302030000000004" pitchFamily="34" charset="0"/>
              <a:ea typeface="Inter Extra Light BETA" panose="020B0302030000000004" pitchFamily="34" charset="0"/>
              <a:sym typeface="Inter Regular"/>
            </a:endParaRPr>
          </a:p>
        </p:txBody>
      </p:sp>
      <p:pic>
        <p:nvPicPr>
          <p:cNvPr id="28" name="Immagine 27">
            <a:extLst>
              <a:ext uri="{FF2B5EF4-FFF2-40B4-BE49-F238E27FC236}">
                <a16:creationId xmlns:a16="http://schemas.microsoft.com/office/drawing/2014/main" id="{3272A895-157F-3D4A-B81E-885E03D9C2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8171" y="3645662"/>
            <a:ext cx="3340100" cy="3365500"/>
          </a:xfrm>
          <a:prstGeom prst="rect">
            <a:avLst/>
          </a:prstGeom>
        </p:spPr>
      </p:pic>
      <p:sp>
        <p:nvSpPr>
          <p:cNvPr id="16" name="Titolo presentazione">
            <a:extLst>
              <a:ext uri="{FF2B5EF4-FFF2-40B4-BE49-F238E27FC236}">
                <a16:creationId xmlns:a16="http://schemas.microsoft.com/office/drawing/2014/main" id="{98A88238-295C-D54E-8002-5AAD0FE9F0D2}"/>
              </a:ext>
            </a:extLst>
          </p:cNvPr>
          <p:cNvSpPr txBox="1">
            <a:spLocks/>
          </p:cNvSpPr>
          <p:nvPr/>
        </p:nvSpPr>
        <p:spPr>
          <a:xfrm>
            <a:off x="7704667" y="629938"/>
            <a:ext cx="4842933" cy="29548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27093" tIns="27093" rIns="27093" bIns="27093">
            <a:normAutofit/>
          </a:bodyPr>
          <a:lstStyle>
            <a:lvl1pPr marL="0" marR="0" indent="0" algn="r" defTabSz="173393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 i="0" u="none" strike="noStrike" cap="none" spc="0" baseline="0">
                <a:solidFill>
                  <a:schemeClr val="bg1"/>
                </a:solidFill>
                <a:uFillTx/>
                <a:latin typeface="+mn-lt"/>
                <a:ea typeface="+mn-ea"/>
                <a:cs typeface="+mn-cs"/>
                <a:sym typeface="Inter Bold"/>
              </a:defRPr>
            </a:lvl1pPr>
            <a:lvl2pPr marL="0" marR="0" indent="0" algn="l" defTabSz="587022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chemeClr val="bg1"/>
                </a:solidFill>
                <a:uFillTx/>
                <a:latin typeface="+mn-lt"/>
                <a:ea typeface="+mn-ea"/>
                <a:cs typeface="+mn-cs"/>
                <a:sym typeface="Inter Bold"/>
              </a:defRPr>
            </a:lvl2pPr>
            <a:lvl3pPr marL="0" marR="0" indent="0" algn="l" defTabSz="587022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chemeClr val="bg1"/>
                </a:solidFill>
                <a:uFillTx/>
                <a:latin typeface="+mn-lt"/>
                <a:ea typeface="+mn-ea"/>
                <a:cs typeface="+mn-cs"/>
                <a:sym typeface="Inter Bold"/>
              </a:defRPr>
            </a:lvl3pPr>
            <a:lvl4pPr marL="0" marR="0" indent="0" algn="l" defTabSz="587022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chemeClr val="bg1"/>
                </a:solidFill>
                <a:uFillTx/>
                <a:latin typeface="+mn-lt"/>
                <a:ea typeface="+mn-ea"/>
                <a:cs typeface="+mn-cs"/>
                <a:sym typeface="Inter Bold"/>
              </a:defRPr>
            </a:lvl4pPr>
            <a:lvl5pPr marL="0" marR="0" indent="0" algn="l" defTabSz="587022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chemeClr val="bg1"/>
                </a:solidFill>
                <a:uFillTx/>
                <a:latin typeface="+mn-lt"/>
                <a:ea typeface="+mn-ea"/>
                <a:cs typeface="+mn-cs"/>
                <a:sym typeface="Inter Bold"/>
              </a:defRPr>
            </a:lvl5pPr>
            <a:lvl6pPr marL="0" marR="0" indent="0" algn="l" defTabSz="587022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Inter Bold"/>
              </a:defRPr>
            </a:lvl6pPr>
            <a:lvl7pPr marL="0" marR="0" indent="0" algn="l" defTabSz="587022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Inter Bold"/>
              </a:defRPr>
            </a:lvl7pPr>
            <a:lvl8pPr marL="0" marR="0" indent="0" algn="l" defTabSz="587022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Inter Bold"/>
              </a:defRPr>
            </a:lvl8pPr>
            <a:lvl9pPr marL="0" marR="0" indent="0" algn="l" defTabSz="587022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Inter Bold"/>
              </a:defRPr>
            </a:lvl9pPr>
          </a:lstStyle>
          <a:p>
            <a:pPr hangingPunct="1"/>
            <a:r>
              <a:rPr lang="it-IT" sz="1800">
                <a:solidFill>
                  <a:srgbClr val="29235C"/>
                </a:solidFill>
                <a:latin typeface="Inter Extra Light BETA" panose="020B0302030000000004" pitchFamily="34" charset="0"/>
                <a:ea typeface="Inter Extra Light BETA" panose="020B0302030000000004" pitchFamily="34" charset="0"/>
              </a:rPr>
              <a:t>La Blockchain nel sistema manifatturiero</a:t>
            </a:r>
            <a:endParaRPr lang="it-IT" sz="1800" dirty="0">
              <a:solidFill>
                <a:srgbClr val="29235C"/>
              </a:solidFill>
              <a:latin typeface="Inter Extra Light BETA" panose="020B0302030000000004" pitchFamily="34" charset="0"/>
              <a:ea typeface="Inter Extra Light BETA" panose="020B03020300000000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3307122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12301347" y="8966851"/>
            <a:ext cx="204640" cy="295488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12</a:t>
            </a:fld>
            <a:endParaRPr/>
          </a:p>
        </p:txBody>
      </p:sp>
      <p:sp>
        <p:nvSpPr>
          <p:cNvPr id="18" name="Pentagono 17">
            <a:extLst>
              <a:ext uri="{FF2B5EF4-FFF2-40B4-BE49-F238E27FC236}">
                <a16:creationId xmlns:a16="http://schemas.microsoft.com/office/drawing/2014/main" id="{A6CA3ECD-61B8-444F-B7BB-A5FFECED40C9}"/>
              </a:ext>
            </a:extLst>
          </p:cNvPr>
          <p:cNvSpPr/>
          <p:nvPr/>
        </p:nvSpPr>
        <p:spPr>
          <a:xfrm>
            <a:off x="4185495" y="3900369"/>
            <a:ext cx="4698609" cy="2759794"/>
          </a:xfrm>
          <a:prstGeom prst="homePlate">
            <a:avLst>
              <a:gd name="adj" fmla="val 38560"/>
            </a:avLst>
          </a:prstGeom>
          <a:noFill/>
          <a:ln w="38100">
            <a:gradFill>
              <a:gsLst>
                <a:gs pos="0">
                  <a:srgbClr val="FFD600"/>
                </a:gs>
                <a:gs pos="100000">
                  <a:srgbClr val="F39200"/>
                </a:gs>
              </a:gsLst>
              <a:lin ang="5400000" scaled="1"/>
            </a:gradFill>
            <a:prstDash val="dash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216000" tIns="216000" rIns="27093" bIns="288000" numCol="1" spcCol="38100" rtlCol="0" anchor="ctr">
            <a:spAutoFit/>
          </a:bodyPr>
          <a:lstStyle/>
          <a:p>
            <a:r>
              <a:rPr lang="it-IT" dirty="0">
                <a:solidFill>
                  <a:schemeClr val="bg1"/>
                </a:solidFill>
                <a:latin typeface="Inter Light BETA" panose="020B0402030000000004" pitchFamily="34" charset="0"/>
                <a:ea typeface="Inter Light BETA" panose="020B0402030000000004" pitchFamily="34" charset="0"/>
                <a:sym typeface="Helvetica Neue Medium"/>
              </a:rPr>
              <a:t>Disposizione interna per tessitura e finissaggio. Contiene documenti quali la disposizione di lavoro con le relative note tecniche/qualitative</a:t>
            </a:r>
          </a:p>
        </p:txBody>
      </p:sp>
      <p:sp>
        <p:nvSpPr>
          <p:cNvPr id="15" name="Rettangolo 14">
            <a:extLst>
              <a:ext uri="{FF2B5EF4-FFF2-40B4-BE49-F238E27FC236}">
                <a16:creationId xmlns:a16="http://schemas.microsoft.com/office/drawing/2014/main" id="{9C33A0E0-1221-5E4E-A142-7A1DE3547B83}"/>
              </a:ext>
            </a:extLst>
          </p:cNvPr>
          <p:cNvSpPr/>
          <p:nvPr/>
        </p:nvSpPr>
        <p:spPr>
          <a:xfrm>
            <a:off x="464949" y="2842460"/>
            <a:ext cx="3177153" cy="793379"/>
          </a:xfrm>
          <a:prstGeom prst="rect">
            <a:avLst/>
          </a:prstGeom>
          <a:noFill/>
          <a:ln w="12700" cap="flat">
            <a:gradFill>
              <a:gsLst>
                <a:gs pos="0">
                  <a:srgbClr val="FFD600"/>
                </a:gs>
                <a:gs pos="100000">
                  <a:srgbClr val="F39200"/>
                </a:gs>
              </a:gsLst>
              <a:lin ang="5400000" scaled="1"/>
            </a:gra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7093" tIns="27093" rIns="27093" bIns="27093" numCol="1" spcCol="38100" rtlCol="0" anchor="ctr">
            <a:spAutoFit/>
          </a:bodyPr>
          <a:lstStyle/>
          <a:p>
            <a:pPr algn="ctr" defTabSz="587022">
              <a:lnSpc>
                <a:spcPct val="100000"/>
              </a:lnSpc>
              <a:spcBef>
                <a:spcPts val="0"/>
              </a:spcBef>
            </a:pPr>
            <a:r>
              <a:rPr lang="it-IT" dirty="0">
                <a:solidFill>
                  <a:schemeClr val="bg1"/>
                </a:solidFill>
              </a:rPr>
              <a:t>Caricamento materiale greggio</a:t>
            </a:r>
          </a:p>
        </p:txBody>
      </p:sp>
      <p:sp>
        <p:nvSpPr>
          <p:cNvPr id="19" name="Rettangolo 18">
            <a:extLst>
              <a:ext uri="{FF2B5EF4-FFF2-40B4-BE49-F238E27FC236}">
                <a16:creationId xmlns:a16="http://schemas.microsoft.com/office/drawing/2014/main" id="{870EF618-6BE0-D24A-B829-6A63C023327E}"/>
              </a:ext>
            </a:extLst>
          </p:cNvPr>
          <p:cNvSpPr/>
          <p:nvPr/>
        </p:nvSpPr>
        <p:spPr>
          <a:xfrm>
            <a:off x="464948" y="3863018"/>
            <a:ext cx="3177153" cy="793379"/>
          </a:xfrm>
          <a:prstGeom prst="rect">
            <a:avLst/>
          </a:prstGeom>
          <a:noFill/>
          <a:ln w="12700" cap="flat">
            <a:gradFill>
              <a:gsLst>
                <a:gs pos="0">
                  <a:srgbClr val="FFD600"/>
                </a:gs>
                <a:gs pos="100000">
                  <a:srgbClr val="F39200"/>
                </a:gs>
              </a:gsLst>
              <a:lin ang="5400000" scaled="1"/>
            </a:gra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7093" tIns="27093" rIns="27093" bIns="27093" numCol="1" spcCol="38100" rtlCol="0" anchor="ctr">
            <a:spAutoFit/>
          </a:bodyPr>
          <a:lstStyle/>
          <a:p>
            <a:pPr algn="ctr" defTabSz="587022">
              <a:lnSpc>
                <a:spcPct val="100000"/>
              </a:lnSpc>
              <a:spcBef>
                <a:spcPts val="0"/>
              </a:spcBef>
            </a:pPr>
            <a:r>
              <a:rPr lang="it-IT" dirty="0">
                <a:solidFill>
                  <a:schemeClr val="bg1"/>
                </a:solidFill>
              </a:rPr>
              <a:t>Acquisto</a:t>
            </a:r>
          </a:p>
          <a:p>
            <a:pPr algn="ctr" defTabSz="587022">
              <a:lnSpc>
                <a:spcPct val="100000"/>
              </a:lnSpc>
              <a:spcBef>
                <a:spcPts val="0"/>
              </a:spcBef>
            </a:pPr>
            <a:r>
              <a:rPr lang="it-IT" dirty="0">
                <a:solidFill>
                  <a:schemeClr val="bg1"/>
                </a:solidFill>
              </a:rPr>
              <a:t>materie prime</a:t>
            </a:r>
          </a:p>
        </p:txBody>
      </p:sp>
      <p:sp>
        <p:nvSpPr>
          <p:cNvPr id="21" name="Rettangolo 20">
            <a:extLst>
              <a:ext uri="{FF2B5EF4-FFF2-40B4-BE49-F238E27FC236}">
                <a16:creationId xmlns:a16="http://schemas.microsoft.com/office/drawing/2014/main" id="{5E718555-D054-3147-B73B-8F10B2710725}"/>
              </a:ext>
            </a:extLst>
          </p:cNvPr>
          <p:cNvSpPr/>
          <p:nvPr/>
        </p:nvSpPr>
        <p:spPr>
          <a:xfrm>
            <a:off x="464947" y="4883576"/>
            <a:ext cx="3177153" cy="793379"/>
          </a:xfrm>
          <a:prstGeom prst="rect">
            <a:avLst/>
          </a:prstGeom>
          <a:noFill/>
          <a:ln w="12700" cap="flat">
            <a:gradFill>
              <a:gsLst>
                <a:gs pos="0">
                  <a:srgbClr val="FFD600"/>
                </a:gs>
                <a:gs pos="100000">
                  <a:srgbClr val="F39200"/>
                </a:gs>
              </a:gsLst>
              <a:lin ang="5400000" scaled="1"/>
            </a:gra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7093" tIns="27093" rIns="27093" bIns="27093" numCol="1" spcCol="38100" rtlCol="0" anchor="ctr">
            <a:spAutoFit/>
          </a:bodyPr>
          <a:lstStyle/>
          <a:p>
            <a:pPr algn="ctr" defTabSz="587022">
              <a:lnSpc>
                <a:spcPct val="100000"/>
              </a:lnSpc>
              <a:spcBef>
                <a:spcPts val="0"/>
              </a:spcBef>
            </a:pPr>
            <a:r>
              <a:rPr lang="it-IT" dirty="0">
                <a:solidFill>
                  <a:schemeClr val="bg1"/>
                </a:solidFill>
              </a:rPr>
              <a:t>Disposizione verso terzista</a:t>
            </a:r>
          </a:p>
        </p:txBody>
      </p:sp>
      <p:sp>
        <p:nvSpPr>
          <p:cNvPr id="22" name="Rettangolo 21">
            <a:extLst>
              <a:ext uri="{FF2B5EF4-FFF2-40B4-BE49-F238E27FC236}">
                <a16:creationId xmlns:a16="http://schemas.microsoft.com/office/drawing/2014/main" id="{9AAFA8A4-CB9E-8140-A346-0617A9506054}"/>
              </a:ext>
            </a:extLst>
          </p:cNvPr>
          <p:cNvSpPr/>
          <p:nvPr/>
        </p:nvSpPr>
        <p:spPr>
          <a:xfrm>
            <a:off x="464947" y="5904134"/>
            <a:ext cx="3177153" cy="793379"/>
          </a:xfrm>
          <a:prstGeom prst="rect">
            <a:avLst/>
          </a:prstGeom>
          <a:noFill/>
          <a:ln w="12700" cap="flat">
            <a:gradFill>
              <a:gsLst>
                <a:gs pos="0">
                  <a:srgbClr val="FFD600"/>
                </a:gs>
                <a:gs pos="100000">
                  <a:srgbClr val="F39200"/>
                </a:gs>
              </a:gsLst>
              <a:lin ang="5400000" scaled="1"/>
            </a:gra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7093" tIns="27093" rIns="27093" bIns="27093" numCol="1" spcCol="38100" rtlCol="0" anchor="ctr">
            <a:spAutoFit/>
          </a:bodyPr>
          <a:lstStyle/>
          <a:p>
            <a:pPr algn="ctr" defTabSz="587022">
              <a:lnSpc>
                <a:spcPct val="100000"/>
              </a:lnSpc>
              <a:spcBef>
                <a:spcPts val="0"/>
              </a:spcBef>
            </a:pPr>
            <a:r>
              <a:rPr lang="it-IT" dirty="0">
                <a:solidFill>
                  <a:schemeClr val="bg1"/>
                </a:solidFill>
              </a:rPr>
              <a:t>Ricezione merce da terzista</a:t>
            </a:r>
          </a:p>
        </p:txBody>
      </p:sp>
      <p:sp>
        <p:nvSpPr>
          <p:cNvPr id="23" name="Rettangolo 22">
            <a:extLst>
              <a:ext uri="{FF2B5EF4-FFF2-40B4-BE49-F238E27FC236}">
                <a16:creationId xmlns:a16="http://schemas.microsoft.com/office/drawing/2014/main" id="{2C0F2B8B-598B-8043-BFB6-F03CC8F5066B}"/>
              </a:ext>
            </a:extLst>
          </p:cNvPr>
          <p:cNvSpPr/>
          <p:nvPr/>
        </p:nvSpPr>
        <p:spPr>
          <a:xfrm>
            <a:off x="464947" y="6986247"/>
            <a:ext cx="3177153" cy="670268"/>
          </a:xfrm>
          <a:prstGeom prst="rect">
            <a:avLst/>
          </a:prstGeom>
          <a:noFill/>
          <a:ln w="12700" cap="flat">
            <a:gradFill>
              <a:gsLst>
                <a:gs pos="0">
                  <a:srgbClr val="FFD600"/>
                </a:gs>
                <a:gs pos="100000">
                  <a:srgbClr val="F39200"/>
                </a:gs>
              </a:gsLst>
              <a:lin ang="5400000" scaled="1"/>
            </a:gra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7093" tIns="27093" rIns="27093" bIns="27093" numCol="1" spcCol="38100" rtlCol="0" anchor="ctr">
            <a:spAutoFit/>
          </a:bodyPr>
          <a:lstStyle/>
          <a:p>
            <a:pPr algn="ctr" defTabSz="587022">
              <a:lnSpc>
                <a:spcPct val="100000"/>
              </a:lnSpc>
              <a:spcBef>
                <a:spcPts val="0"/>
              </a:spcBef>
            </a:pPr>
            <a:r>
              <a:rPr lang="it-IT" sz="2000" dirty="0">
                <a:solidFill>
                  <a:schemeClr val="bg1"/>
                </a:solidFill>
              </a:rPr>
              <a:t>Trasformazione (tessitura + finissaggio)</a:t>
            </a:r>
          </a:p>
        </p:txBody>
      </p:sp>
      <p:sp>
        <p:nvSpPr>
          <p:cNvPr id="24" name="Rettangolo 23">
            <a:extLst>
              <a:ext uri="{FF2B5EF4-FFF2-40B4-BE49-F238E27FC236}">
                <a16:creationId xmlns:a16="http://schemas.microsoft.com/office/drawing/2014/main" id="{E15F7B13-6E9E-6348-9F21-C1A58FD7DB2E}"/>
              </a:ext>
            </a:extLst>
          </p:cNvPr>
          <p:cNvSpPr/>
          <p:nvPr/>
        </p:nvSpPr>
        <p:spPr>
          <a:xfrm>
            <a:off x="464946" y="7925604"/>
            <a:ext cx="3177153" cy="424047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7093" tIns="27093" rIns="27093" bIns="27093" numCol="1" spcCol="38100" rtlCol="0" anchor="ctr">
            <a:spAutoFit/>
          </a:bodyPr>
          <a:lstStyle/>
          <a:p>
            <a:pPr algn="ctr" defTabSz="587022">
              <a:lnSpc>
                <a:spcPct val="100000"/>
              </a:lnSpc>
              <a:spcBef>
                <a:spcPts val="0"/>
              </a:spcBef>
            </a:pPr>
            <a:r>
              <a:rPr lang="it-IT" dirty="0">
                <a:solidFill>
                  <a:schemeClr val="bg1">
                    <a:alpha val="20000"/>
                  </a:schemeClr>
                </a:solidFill>
              </a:rPr>
              <a:t>Vendita</a:t>
            </a:r>
          </a:p>
        </p:txBody>
      </p:sp>
      <p:sp>
        <p:nvSpPr>
          <p:cNvPr id="26" name="CasellaDiTesto 25">
            <a:extLst>
              <a:ext uri="{FF2B5EF4-FFF2-40B4-BE49-F238E27FC236}">
                <a16:creationId xmlns:a16="http://schemas.microsoft.com/office/drawing/2014/main" id="{CEB0622C-1A2E-EA4A-9A16-1A93A9947AC6}"/>
              </a:ext>
            </a:extLst>
          </p:cNvPr>
          <p:cNvSpPr txBox="1"/>
          <p:nvPr/>
        </p:nvSpPr>
        <p:spPr>
          <a:xfrm>
            <a:off x="464946" y="1872750"/>
            <a:ext cx="7328556" cy="448669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7093" tIns="27093" rIns="27093" bIns="27093" numCol="1" spcCol="38100" rtlCol="0" anchor="ctr">
            <a:spAutoFit/>
          </a:bodyPr>
          <a:lstStyle/>
          <a:p>
            <a:pPr>
              <a:lnSpc>
                <a:spcPct val="80000"/>
              </a:lnSpc>
              <a:spcBef>
                <a:spcPts val="0"/>
              </a:spcBef>
            </a:pPr>
            <a:r>
              <a:rPr lang="it-IT" sz="3200" dirty="0">
                <a:gradFill>
                  <a:gsLst>
                    <a:gs pos="0">
                      <a:srgbClr val="FFD600"/>
                    </a:gs>
                    <a:gs pos="100000">
                      <a:srgbClr val="F39200"/>
                    </a:gs>
                  </a:gsLst>
                  <a:lin ang="2700000" scaled="0"/>
                </a:gradFill>
                <a:latin typeface="+mj-lt"/>
                <a:sym typeface="Inter Bold"/>
              </a:rPr>
              <a:t>Fasi registrate nella </a:t>
            </a:r>
            <a:r>
              <a:rPr lang="it-IT" sz="3200" dirty="0" err="1">
                <a:gradFill>
                  <a:gsLst>
                    <a:gs pos="0">
                      <a:srgbClr val="FFD600"/>
                    </a:gs>
                    <a:gs pos="100000">
                      <a:srgbClr val="F39200"/>
                    </a:gs>
                  </a:gsLst>
                  <a:lin ang="2700000" scaled="0"/>
                </a:gradFill>
                <a:latin typeface="+mj-lt"/>
                <a:sym typeface="Inter Bold"/>
              </a:rPr>
              <a:t>Blockchain</a:t>
            </a:r>
            <a:endParaRPr lang="it-IT" sz="3200" dirty="0">
              <a:gradFill>
                <a:gsLst>
                  <a:gs pos="0">
                    <a:srgbClr val="FFD600"/>
                  </a:gs>
                  <a:gs pos="100000">
                    <a:srgbClr val="F39200"/>
                  </a:gs>
                </a:gsLst>
                <a:lin ang="2700000" scaled="0"/>
              </a:gradFill>
              <a:latin typeface="+mj-lt"/>
              <a:sym typeface="Inter Extra Light BETA"/>
            </a:endParaRPr>
          </a:p>
        </p:txBody>
      </p:sp>
      <p:sp>
        <p:nvSpPr>
          <p:cNvPr id="27" name="CasellaDiTesto 26">
            <a:extLst>
              <a:ext uri="{FF2B5EF4-FFF2-40B4-BE49-F238E27FC236}">
                <a16:creationId xmlns:a16="http://schemas.microsoft.com/office/drawing/2014/main" id="{E5A6A399-61EE-F54A-85A3-91951DD539DF}"/>
              </a:ext>
            </a:extLst>
          </p:cNvPr>
          <p:cNvSpPr txBox="1"/>
          <p:nvPr/>
        </p:nvSpPr>
        <p:spPr>
          <a:xfrm>
            <a:off x="9362702" y="7383233"/>
            <a:ext cx="2891880" cy="754394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7093" tIns="27093" rIns="27093" bIns="27093" numCol="1" spcCol="38100" rtlCol="0" anchor="ctr">
            <a:spAutoFit/>
          </a:bodyPr>
          <a:lstStyle/>
          <a:p>
            <a:pPr marL="0" marR="0" indent="0" algn="ctr" defTabSz="1733930" rtl="0" fontAlgn="auto" latinLnBrk="0" hangingPunct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3200" u="none" strike="noStrike" cap="none" spc="0" normalizeH="0" baseline="0" dirty="0" err="1">
                <a:ln>
                  <a:noFill/>
                </a:ln>
                <a:gradFill>
                  <a:gsLst>
                    <a:gs pos="0">
                      <a:srgbClr val="FFD600"/>
                    </a:gs>
                    <a:gs pos="100000">
                      <a:srgbClr val="F39200"/>
                    </a:gs>
                  </a:gsLst>
                  <a:lin ang="5400000" scaled="1"/>
                </a:gradFill>
                <a:effectLst/>
                <a:uFillTx/>
                <a:latin typeface="Inter Extra Light BETA" panose="020B0302030000000004" pitchFamily="34" charset="0"/>
                <a:ea typeface="Inter Extra Light BETA" panose="020B0302030000000004" pitchFamily="34" charset="0"/>
                <a:sym typeface="Inter Regular"/>
              </a:rPr>
              <a:t>Blockchain</a:t>
            </a:r>
            <a:endParaRPr kumimoji="0" lang="it-IT" sz="3200" u="none" strike="noStrike" cap="none" spc="0" normalizeH="0" baseline="0" dirty="0">
              <a:ln>
                <a:noFill/>
              </a:ln>
              <a:gradFill>
                <a:gsLst>
                  <a:gs pos="0">
                    <a:srgbClr val="FFD600"/>
                  </a:gs>
                  <a:gs pos="100000">
                    <a:srgbClr val="F39200"/>
                  </a:gs>
                </a:gsLst>
                <a:lin ang="5400000" scaled="1"/>
              </a:gradFill>
              <a:effectLst/>
              <a:uFillTx/>
              <a:latin typeface="Inter Extra Light BETA" panose="020B0302030000000004" pitchFamily="34" charset="0"/>
              <a:ea typeface="Inter Extra Light BETA" panose="020B0302030000000004" pitchFamily="34" charset="0"/>
              <a:sym typeface="Inter Regular"/>
            </a:endParaRPr>
          </a:p>
        </p:txBody>
      </p:sp>
      <p:pic>
        <p:nvPicPr>
          <p:cNvPr id="28" name="Immagine 27">
            <a:extLst>
              <a:ext uri="{FF2B5EF4-FFF2-40B4-BE49-F238E27FC236}">
                <a16:creationId xmlns:a16="http://schemas.microsoft.com/office/drawing/2014/main" id="{ECE89E66-72A0-924C-BAD2-FAF5BDB4BA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8171" y="3645662"/>
            <a:ext cx="3340100" cy="3365500"/>
          </a:xfrm>
          <a:prstGeom prst="rect">
            <a:avLst/>
          </a:prstGeom>
        </p:spPr>
      </p:pic>
      <p:sp>
        <p:nvSpPr>
          <p:cNvPr id="16" name="Titolo presentazione">
            <a:extLst>
              <a:ext uri="{FF2B5EF4-FFF2-40B4-BE49-F238E27FC236}">
                <a16:creationId xmlns:a16="http://schemas.microsoft.com/office/drawing/2014/main" id="{10371D9B-D865-2E48-B43F-34760B81855F}"/>
              </a:ext>
            </a:extLst>
          </p:cNvPr>
          <p:cNvSpPr txBox="1">
            <a:spLocks/>
          </p:cNvSpPr>
          <p:nvPr/>
        </p:nvSpPr>
        <p:spPr>
          <a:xfrm>
            <a:off x="7704667" y="629938"/>
            <a:ext cx="4842933" cy="29548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27093" tIns="27093" rIns="27093" bIns="27093">
            <a:normAutofit/>
          </a:bodyPr>
          <a:lstStyle>
            <a:lvl1pPr marL="0" marR="0" indent="0" algn="r" defTabSz="173393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 i="0" u="none" strike="noStrike" cap="none" spc="0" baseline="0">
                <a:solidFill>
                  <a:schemeClr val="bg1"/>
                </a:solidFill>
                <a:uFillTx/>
                <a:latin typeface="+mn-lt"/>
                <a:ea typeface="+mn-ea"/>
                <a:cs typeface="+mn-cs"/>
                <a:sym typeface="Inter Bold"/>
              </a:defRPr>
            </a:lvl1pPr>
            <a:lvl2pPr marL="0" marR="0" indent="0" algn="l" defTabSz="587022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chemeClr val="bg1"/>
                </a:solidFill>
                <a:uFillTx/>
                <a:latin typeface="+mn-lt"/>
                <a:ea typeface="+mn-ea"/>
                <a:cs typeface="+mn-cs"/>
                <a:sym typeface="Inter Bold"/>
              </a:defRPr>
            </a:lvl2pPr>
            <a:lvl3pPr marL="0" marR="0" indent="0" algn="l" defTabSz="587022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chemeClr val="bg1"/>
                </a:solidFill>
                <a:uFillTx/>
                <a:latin typeface="+mn-lt"/>
                <a:ea typeface="+mn-ea"/>
                <a:cs typeface="+mn-cs"/>
                <a:sym typeface="Inter Bold"/>
              </a:defRPr>
            </a:lvl3pPr>
            <a:lvl4pPr marL="0" marR="0" indent="0" algn="l" defTabSz="587022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chemeClr val="bg1"/>
                </a:solidFill>
                <a:uFillTx/>
                <a:latin typeface="+mn-lt"/>
                <a:ea typeface="+mn-ea"/>
                <a:cs typeface="+mn-cs"/>
                <a:sym typeface="Inter Bold"/>
              </a:defRPr>
            </a:lvl4pPr>
            <a:lvl5pPr marL="0" marR="0" indent="0" algn="l" defTabSz="587022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chemeClr val="bg1"/>
                </a:solidFill>
                <a:uFillTx/>
                <a:latin typeface="+mn-lt"/>
                <a:ea typeface="+mn-ea"/>
                <a:cs typeface="+mn-cs"/>
                <a:sym typeface="Inter Bold"/>
              </a:defRPr>
            </a:lvl5pPr>
            <a:lvl6pPr marL="0" marR="0" indent="0" algn="l" defTabSz="587022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Inter Bold"/>
              </a:defRPr>
            </a:lvl6pPr>
            <a:lvl7pPr marL="0" marR="0" indent="0" algn="l" defTabSz="587022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Inter Bold"/>
              </a:defRPr>
            </a:lvl7pPr>
            <a:lvl8pPr marL="0" marR="0" indent="0" algn="l" defTabSz="587022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Inter Bold"/>
              </a:defRPr>
            </a:lvl8pPr>
            <a:lvl9pPr marL="0" marR="0" indent="0" algn="l" defTabSz="587022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Inter Bold"/>
              </a:defRPr>
            </a:lvl9pPr>
          </a:lstStyle>
          <a:p>
            <a:pPr hangingPunct="1"/>
            <a:r>
              <a:rPr lang="it-IT" sz="1800">
                <a:solidFill>
                  <a:srgbClr val="29235C"/>
                </a:solidFill>
                <a:latin typeface="Inter Extra Light BETA" panose="020B0302030000000004" pitchFamily="34" charset="0"/>
                <a:ea typeface="Inter Extra Light BETA" panose="020B0302030000000004" pitchFamily="34" charset="0"/>
              </a:rPr>
              <a:t>La Blockchain nel sistema manifatturiero</a:t>
            </a:r>
            <a:endParaRPr lang="it-IT" sz="1800" dirty="0">
              <a:solidFill>
                <a:srgbClr val="29235C"/>
              </a:solidFill>
              <a:latin typeface="Inter Extra Light BETA" panose="020B0302030000000004" pitchFamily="34" charset="0"/>
              <a:ea typeface="Inter Extra Light BETA" panose="020B03020300000000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7357237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12301347" y="8966851"/>
            <a:ext cx="204640" cy="295488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13</a:t>
            </a:fld>
            <a:endParaRPr/>
          </a:p>
        </p:txBody>
      </p:sp>
      <p:sp>
        <p:nvSpPr>
          <p:cNvPr id="18" name="Pentagono 17">
            <a:extLst>
              <a:ext uri="{FF2B5EF4-FFF2-40B4-BE49-F238E27FC236}">
                <a16:creationId xmlns:a16="http://schemas.microsoft.com/office/drawing/2014/main" id="{A7A3B067-7489-2B4D-B7D0-AF6701BF412A}"/>
              </a:ext>
            </a:extLst>
          </p:cNvPr>
          <p:cNvSpPr/>
          <p:nvPr/>
        </p:nvSpPr>
        <p:spPr>
          <a:xfrm>
            <a:off x="4185790" y="3815368"/>
            <a:ext cx="5176911" cy="3424592"/>
          </a:xfrm>
          <a:prstGeom prst="homePlate">
            <a:avLst>
              <a:gd name="adj" fmla="val 38560"/>
            </a:avLst>
          </a:prstGeom>
          <a:noFill/>
          <a:ln w="38100">
            <a:gradFill>
              <a:gsLst>
                <a:gs pos="0">
                  <a:srgbClr val="FFD600"/>
                </a:gs>
                <a:gs pos="100000">
                  <a:srgbClr val="F39200"/>
                </a:gs>
              </a:gsLst>
              <a:lin ang="5400000" scaled="1"/>
            </a:gradFill>
            <a:prstDash val="dash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216000" tIns="216000" rIns="27093" bIns="288000" numCol="1" spcCol="38100" rtlCol="0" anchor="ctr">
            <a:spAutoFit/>
          </a:bodyPr>
          <a:lstStyle/>
          <a:p>
            <a:r>
              <a:rPr lang="it-IT" dirty="0">
                <a:solidFill>
                  <a:schemeClr val="bg1"/>
                </a:solidFill>
                <a:latin typeface="Inter Light BETA" panose="020B0402030000000004" pitchFamily="34" charset="0"/>
                <a:ea typeface="Inter Light BETA" panose="020B0402030000000004" pitchFamily="34" charset="0"/>
                <a:sym typeface="Helvetica Neue Medium"/>
              </a:rPr>
              <a:t>Registrazione della vendita eseguita dall’azienda che ha realizzato il tessuto verso il Cliente-confezionista. Contiene documenti come fattura e/o DDT ed eventuali certificati (es. certificato di origine preferenziale)</a:t>
            </a:r>
          </a:p>
        </p:txBody>
      </p:sp>
      <p:sp>
        <p:nvSpPr>
          <p:cNvPr id="15" name="Rettangolo 14">
            <a:extLst>
              <a:ext uri="{FF2B5EF4-FFF2-40B4-BE49-F238E27FC236}">
                <a16:creationId xmlns:a16="http://schemas.microsoft.com/office/drawing/2014/main" id="{E00E0961-F6CB-0B44-B400-A075C0F9A259}"/>
              </a:ext>
            </a:extLst>
          </p:cNvPr>
          <p:cNvSpPr/>
          <p:nvPr/>
        </p:nvSpPr>
        <p:spPr>
          <a:xfrm>
            <a:off x="464949" y="2842460"/>
            <a:ext cx="3177153" cy="793379"/>
          </a:xfrm>
          <a:prstGeom prst="rect">
            <a:avLst/>
          </a:prstGeom>
          <a:noFill/>
          <a:ln w="12700" cap="flat">
            <a:gradFill>
              <a:gsLst>
                <a:gs pos="0">
                  <a:srgbClr val="FFD600"/>
                </a:gs>
                <a:gs pos="100000">
                  <a:srgbClr val="F39200"/>
                </a:gs>
              </a:gsLst>
              <a:lin ang="5400000" scaled="1"/>
            </a:gra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7093" tIns="27093" rIns="27093" bIns="27093" numCol="1" spcCol="38100" rtlCol="0" anchor="ctr">
            <a:spAutoFit/>
          </a:bodyPr>
          <a:lstStyle/>
          <a:p>
            <a:pPr algn="ctr" defTabSz="587022">
              <a:lnSpc>
                <a:spcPct val="100000"/>
              </a:lnSpc>
              <a:spcBef>
                <a:spcPts val="0"/>
              </a:spcBef>
            </a:pPr>
            <a:r>
              <a:rPr lang="it-IT" dirty="0">
                <a:solidFill>
                  <a:schemeClr val="bg1"/>
                </a:solidFill>
              </a:rPr>
              <a:t>Caricamento materiale greggio</a:t>
            </a:r>
          </a:p>
        </p:txBody>
      </p:sp>
      <p:sp>
        <p:nvSpPr>
          <p:cNvPr id="19" name="Rettangolo 18">
            <a:extLst>
              <a:ext uri="{FF2B5EF4-FFF2-40B4-BE49-F238E27FC236}">
                <a16:creationId xmlns:a16="http://schemas.microsoft.com/office/drawing/2014/main" id="{E4901293-0B9C-A64F-971B-8CAEA3B839E6}"/>
              </a:ext>
            </a:extLst>
          </p:cNvPr>
          <p:cNvSpPr/>
          <p:nvPr/>
        </p:nvSpPr>
        <p:spPr>
          <a:xfrm>
            <a:off x="464948" y="3863018"/>
            <a:ext cx="3177153" cy="793379"/>
          </a:xfrm>
          <a:prstGeom prst="rect">
            <a:avLst/>
          </a:prstGeom>
          <a:noFill/>
          <a:ln w="12700" cap="flat">
            <a:gradFill>
              <a:gsLst>
                <a:gs pos="0">
                  <a:srgbClr val="FFD600"/>
                </a:gs>
                <a:gs pos="100000">
                  <a:srgbClr val="F39200"/>
                </a:gs>
              </a:gsLst>
              <a:lin ang="5400000" scaled="1"/>
            </a:gra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7093" tIns="27093" rIns="27093" bIns="27093" numCol="1" spcCol="38100" rtlCol="0" anchor="ctr">
            <a:spAutoFit/>
          </a:bodyPr>
          <a:lstStyle/>
          <a:p>
            <a:pPr algn="ctr" defTabSz="587022">
              <a:lnSpc>
                <a:spcPct val="100000"/>
              </a:lnSpc>
              <a:spcBef>
                <a:spcPts val="0"/>
              </a:spcBef>
            </a:pPr>
            <a:r>
              <a:rPr lang="it-IT" dirty="0">
                <a:solidFill>
                  <a:schemeClr val="bg1"/>
                </a:solidFill>
              </a:rPr>
              <a:t>Acquisto</a:t>
            </a:r>
          </a:p>
          <a:p>
            <a:pPr algn="ctr" defTabSz="587022">
              <a:lnSpc>
                <a:spcPct val="100000"/>
              </a:lnSpc>
              <a:spcBef>
                <a:spcPts val="0"/>
              </a:spcBef>
            </a:pPr>
            <a:r>
              <a:rPr lang="it-IT" dirty="0">
                <a:solidFill>
                  <a:schemeClr val="bg1"/>
                </a:solidFill>
              </a:rPr>
              <a:t>materie prime</a:t>
            </a:r>
          </a:p>
        </p:txBody>
      </p:sp>
      <p:sp>
        <p:nvSpPr>
          <p:cNvPr id="21" name="Rettangolo 20">
            <a:extLst>
              <a:ext uri="{FF2B5EF4-FFF2-40B4-BE49-F238E27FC236}">
                <a16:creationId xmlns:a16="http://schemas.microsoft.com/office/drawing/2014/main" id="{E57A4C3B-368E-6647-9CA3-E194F9E98319}"/>
              </a:ext>
            </a:extLst>
          </p:cNvPr>
          <p:cNvSpPr/>
          <p:nvPr/>
        </p:nvSpPr>
        <p:spPr>
          <a:xfrm>
            <a:off x="464947" y="4883576"/>
            <a:ext cx="3177153" cy="793379"/>
          </a:xfrm>
          <a:prstGeom prst="rect">
            <a:avLst/>
          </a:prstGeom>
          <a:noFill/>
          <a:ln w="12700" cap="flat">
            <a:gradFill>
              <a:gsLst>
                <a:gs pos="0">
                  <a:srgbClr val="FFD600"/>
                </a:gs>
                <a:gs pos="100000">
                  <a:srgbClr val="F39200"/>
                </a:gs>
              </a:gsLst>
              <a:lin ang="5400000" scaled="1"/>
            </a:gra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7093" tIns="27093" rIns="27093" bIns="27093" numCol="1" spcCol="38100" rtlCol="0" anchor="ctr">
            <a:spAutoFit/>
          </a:bodyPr>
          <a:lstStyle/>
          <a:p>
            <a:pPr algn="ctr" defTabSz="587022">
              <a:lnSpc>
                <a:spcPct val="100000"/>
              </a:lnSpc>
              <a:spcBef>
                <a:spcPts val="0"/>
              </a:spcBef>
            </a:pPr>
            <a:r>
              <a:rPr lang="it-IT" dirty="0">
                <a:solidFill>
                  <a:schemeClr val="bg1"/>
                </a:solidFill>
              </a:rPr>
              <a:t>Disposizione verso terzista</a:t>
            </a:r>
          </a:p>
        </p:txBody>
      </p:sp>
      <p:sp>
        <p:nvSpPr>
          <p:cNvPr id="22" name="Rettangolo 21">
            <a:extLst>
              <a:ext uri="{FF2B5EF4-FFF2-40B4-BE49-F238E27FC236}">
                <a16:creationId xmlns:a16="http://schemas.microsoft.com/office/drawing/2014/main" id="{79668B26-E7D5-B944-AFA1-D578403AEC0B}"/>
              </a:ext>
            </a:extLst>
          </p:cNvPr>
          <p:cNvSpPr/>
          <p:nvPr/>
        </p:nvSpPr>
        <p:spPr>
          <a:xfrm>
            <a:off x="464947" y="5904134"/>
            <a:ext cx="3177153" cy="793379"/>
          </a:xfrm>
          <a:prstGeom prst="rect">
            <a:avLst/>
          </a:prstGeom>
          <a:noFill/>
          <a:ln w="12700" cap="flat">
            <a:gradFill>
              <a:gsLst>
                <a:gs pos="0">
                  <a:srgbClr val="FFD600"/>
                </a:gs>
                <a:gs pos="100000">
                  <a:srgbClr val="F39200"/>
                </a:gs>
              </a:gsLst>
              <a:lin ang="5400000" scaled="1"/>
            </a:gra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7093" tIns="27093" rIns="27093" bIns="27093" numCol="1" spcCol="38100" rtlCol="0" anchor="ctr">
            <a:spAutoFit/>
          </a:bodyPr>
          <a:lstStyle/>
          <a:p>
            <a:pPr algn="ctr" defTabSz="587022">
              <a:lnSpc>
                <a:spcPct val="100000"/>
              </a:lnSpc>
              <a:spcBef>
                <a:spcPts val="0"/>
              </a:spcBef>
            </a:pPr>
            <a:r>
              <a:rPr lang="it-IT" dirty="0">
                <a:solidFill>
                  <a:schemeClr val="bg1"/>
                </a:solidFill>
              </a:rPr>
              <a:t>Ricezione merce da terzista</a:t>
            </a:r>
          </a:p>
        </p:txBody>
      </p:sp>
      <p:sp>
        <p:nvSpPr>
          <p:cNvPr id="23" name="Rettangolo 22">
            <a:extLst>
              <a:ext uri="{FF2B5EF4-FFF2-40B4-BE49-F238E27FC236}">
                <a16:creationId xmlns:a16="http://schemas.microsoft.com/office/drawing/2014/main" id="{1C86A2A5-E7C1-A843-987C-B217BF5FBD61}"/>
              </a:ext>
            </a:extLst>
          </p:cNvPr>
          <p:cNvSpPr/>
          <p:nvPr/>
        </p:nvSpPr>
        <p:spPr>
          <a:xfrm>
            <a:off x="464947" y="6986247"/>
            <a:ext cx="3177153" cy="670268"/>
          </a:xfrm>
          <a:prstGeom prst="rect">
            <a:avLst/>
          </a:prstGeom>
          <a:noFill/>
          <a:ln w="12700" cap="flat">
            <a:gradFill>
              <a:gsLst>
                <a:gs pos="0">
                  <a:srgbClr val="FFD600"/>
                </a:gs>
                <a:gs pos="100000">
                  <a:srgbClr val="F39200"/>
                </a:gs>
              </a:gsLst>
              <a:lin ang="5400000" scaled="1"/>
            </a:gra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7093" tIns="27093" rIns="27093" bIns="27093" numCol="1" spcCol="38100" rtlCol="0" anchor="ctr">
            <a:spAutoFit/>
          </a:bodyPr>
          <a:lstStyle/>
          <a:p>
            <a:pPr algn="ctr" defTabSz="587022">
              <a:lnSpc>
                <a:spcPct val="100000"/>
              </a:lnSpc>
              <a:spcBef>
                <a:spcPts val="0"/>
              </a:spcBef>
            </a:pPr>
            <a:r>
              <a:rPr lang="it-IT" sz="2000" dirty="0">
                <a:solidFill>
                  <a:schemeClr val="bg1"/>
                </a:solidFill>
              </a:rPr>
              <a:t>Trasformazione (tessitura + finissaggio)</a:t>
            </a:r>
          </a:p>
        </p:txBody>
      </p:sp>
      <p:sp>
        <p:nvSpPr>
          <p:cNvPr id="24" name="Rettangolo 23">
            <a:extLst>
              <a:ext uri="{FF2B5EF4-FFF2-40B4-BE49-F238E27FC236}">
                <a16:creationId xmlns:a16="http://schemas.microsoft.com/office/drawing/2014/main" id="{42172974-2B10-1543-BBC0-CF4AF26A2BCF}"/>
              </a:ext>
            </a:extLst>
          </p:cNvPr>
          <p:cNvSpPr/>
          <p:nvPr/>
        </p:nvSpPr>
        <p:spPr>
          <a:xfrm>
            <a:off x="464946" y="7925604"/>
            <a:ext cx="3177153" cy="424047"/>
          </a:xfrm>
          <a:prstGeom prst="rect">
            <a:avLst/>
          </a:prstGeom>
          <a:noFill/>
          <a:ln w="12700" cap="flat">
            <a:gradFill>
              <a:gsLst>
                <a:gs pos="0">
                  <a:srgbClr val="FFD600"/>
                </a:gs>
                <a:gs pos="100000">
                  <a:srgbClr val="F39200"/>
                </a:gs>
              </a:gsLst>
              <a:lin ang="5400000" scaled="1"/>
            </a:gra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7093" tIns="27093" rIns="27093" bIns="27093" numCol="1" spcCol="38100" rtlCol="0" anchor="ctr">
            <a:spAutoFit/>
          </a:bodyPr>
          <a:lstStyle/>
          <a:p>
            <a:pPr algn="ctr" defTabSz="587022">
              <a:lnSpc>
                <a:spcPct val="100000"/>
              </a:lnSpc>
              <a:spcBef>
                <a:spcPts val="0"/>
              </a:spcBef>
            </a:pPr>
            <a:r>
              <a:rPr lang="it-IT" dirty="0">
                <a:solidFill>
                  <a:schemeClr val="bg1"/>
                </a:solidFill>
              </a:rPr>
              <a:t>Vendita</a:t>
            </a:r>
          </a:p>
        </p:txBody>
      </p:sp>
      <p:sp>
        <p:nvSpPr>
          <p:cNvPr id="26" name="CasellaDiTesto 25">
            <a:extLst>
              <a:ext uri="{FF2B5EF4-FFF2-40B4-BE49-F238E27FC236}">
                <a16:creationId xmlns:a16="http://schemas.microsoft.com/office/drawing/2014/main" id="{6643F650-2895-D74E-9362-FD2DD90F0876}"/>
              </a:ext>
            </a:extLst>
          </p:cNvPr>
          <p:cNvSpPr txBox="1"/>
          <p:nvPr/>
        </p:nvSpPr>
        <p:spPr>
          <a:xfrm>
            <a:off x="9362702" y="7383233"/>
            <a:ext cx="2891880" cy="754394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7093" tIns="27093" rIns="27093" bIns="27093" numCol="1" spcCol="38100" rtlCol="0" anchor="ctr">
            <a:spAutoFit/>
          </a:bodyPr>
          <a:lstStyle/>
          <a:p>
            <a:pPr marL="0" marR="0" indent="0" algn="ctr" defTabSz="1733930" rtl="0" fontAlgn="auto" latinLnBrk="0" hangingPunct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3200" u="none" strike="noStrike" cap="none" spc="0" normalizeH="0" baseline="0" dirty="0" err="1">
                <a:ln>
                  <a:noFill/>
                </a:ln>
                <a:gradFill>
                  <a:gsLst>
                    <a:gs pos="0">
                      <a:srgbClr val="FFD600"/>
                    </a:gs>
                    <a:gs pos="100000">
                      <a:srgbClr val="F39200"/>
                    </a:gs>
                  </a:gsLst>
                  <a:lin ang="5400000" scaled="1"/>
                </a:gradFill>
                <a:effectLst/>
                <a:uFillTx/>
                <a:latin typeface="Inter Extra Light BETA" panose="020B0302030000000004" pitchFamily="34" charset="0"/>
                <a:ea typeface="Inter Extra Light BETA" panose="020B0302030000000004" pitchFamily="34" charset="0"/>
                <a:sym typeface="Inter Regular"/>
              </a:rPr>
              <a:t>Blockchain</a:t>
            </a:r>
            <a:endParaRPr kumimoji="0" lang="it-IT" sz="3200" u="none" strike="noStrike" cap="none" spc="0" normalizeH="0" baseline="0" dirty="0">
              <a:ln>
                <a:noFill/>
              </a:ln>
              <a:gradFill>
                <a:gsLst>
                  <a:gs pos="0">
                    <a:srgbClr val="FFD600"/>
                  </a:gs>
                  <a:gs pos="100000">
                    <a:srgbClr val="F39200"/>
                  </a:gs>
                </a:gsLst>
                <a:lin ang="5400000" scaled="1"/>
              </a:gradFill>
              <a:effectLst/>
              <a:uFillTx/>
              <a:latin typeface="Inter Extra Light BETA" panose="020B0302030000000004" pitchFamily="34" charset="0"/>
              <a:ea typeface="Inter Extra Light BETA" panose="020B0302030000000004" pitchFamily="34" charset="0"/>
              <a:sym typeface="Inter Regular"/>
            </a:endParaRPr>
          </a:p>
        </p:txBody>
      </p:sp>
      <p:pic>
        <p:nvPicPr>
          <p:cNvPr id="27" name="Immagine 26">
            <a:extLst>
              <a:ext uri="{FF2B5EF4-FFF2-40B4-BE49-F238E27FC236}">
                <a16:creationId xmlns:a16="http://schemas.microsoft.com/office/drawing/2014/main" id="{27D0D3CD-081C-BD44-8973-349630E7C1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8171" y="3645662"/>
            <a:ext cx="3340100" cy="3365500"/>
          </a:xfrm>
          <a:prstGeom prst="rect">
            <a:avLst/>
          </a:prstGeom>
        </p:spPr>
      </p:pic>
      <p:sp>
        <p:nvSpPr>
          <p:cNvPr id="28" name="CasellaDiTesto 27">
            <a:extLst>
              <a:ext uri="{FF2B5EF4-FFF2-40B4-BE49-F238E27FC236}">
                <a16:creationId xmlns:a16="http://schemas.microsoft.com/office/drawing/2014/main" id="{7C9C8494-016D-5549-8CAB-9B719C854B64}"/>
              </a:ext>
            </a:extLst>
          </p:cNvPr>
          <p:cNvSpPr txBox="1"/>
          <p:nvPr/>
        </p:nvSpPr>
        <p:spPr>
          <a:xfrm>
            <a:off x="464946" y="1872750"/>
            <a:ext cx="7328556" cy="448669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7093" tIns="27093" rIns="27093" bIns="27093" numCol="1" spcCol="38100" rtlCol="0" anchor="ctr">
            <a:spAutoFit/>
          </a:bodyPr>
          <a:lstStyle/>
          <a:p>
            <a:pPr>
              <a:lnSpc>
                <a:spcPct val="80000"/>
              </a:lnSpc>
              <a:spcBef>
                <a:spcPts val="0"/>
              </a:spcBef>
            </a:pPr>
            <a:r>
              <a:rPr lang="it-IT" sz="3200" dirty="0">
                <a:gradFill>
                  <a:gsLst>
                    <a:gs pos="0">
                      <a:srgbClr val="FFD600"/>
                    </a:gs>
                    <a:gs pos="100000">
                      <a:srgbClr val="F39200"/>
                    </a:gs>
                  </a:gsLst>
                  <a:lin ang="2700000" scaled="0"/>
                </a:gradFill>
                <a:latin typeface="+mj-lt"/>
                <a:sym typeface="Inter Bold"/>
              </a:rPr>
              <a:t>Fasi registrate nella </a:t>
            </a:r>
            <a:r>
              <a:rPr lang="it-IT" sz="3200" dirty="0" err="1">
                <a:gradFill>
                  <a:gsLst>
                    <a:gs pos="0">
                      <a:srgbClr val="FFD600"/>
                    </a:gs>
                    <a:gs pos="100000">
                      <a:srgbClr val="F39200"/>
                    </a:gs>
                  </a:gsLst>
                  <a:lin ang="2700000" scaled="0"/>
                </a:gradFill>
                <a:latin typeface="+mj-lt"/>
                <a:sym typeface="Inter Bold"/>
              </a:rPr>
              <a:t>Blockchain</a:t>
            </a:r>
            <a:endParaRPr lang="it-IT" sz="3200" dirty="0">
              <a:gradFill>
                <a:gsLst>
                  <a:gs pos="0">
                    <a:srgbClr val="FFD600"/>
                  </a:gs>
                  <a:gs pos="100000">
                    <a:srgbClr val="F39200"/>
                  </a:gs>
                </a:gsLst>
                <a:lin ang="2700000" scaled="0"/>
              </a:gradFill>
              <a:latin typeface="+mj-lt"/>
              <a:sym typeface="Inter Extra Light BETA"/>
            </a:endParaRPr>
          </a:p>
        </p:txBody>
      </p:sp>
      <p:sp>
        <p:nvSpPr>
          <p:cNvPr id="20" name="Titolo presentazione">
            <a:extLst>
              <a:ext uri="{FF2B5EF4-FFF2-40B4-BE49-F238E27FC236}">
                <a16:creationId xmlns:a16="http://schemas.microsoft.com/office/drawing/2014/main" id="{1ADC445A-A6D1-DC49-9841-939A792EB936}"/>
              </a:ext>
            </a:extLst>
          </p:cNvPr>
          <p:cNvSpPr txBox="1">
            <a:spLocks/>
          </p:cNvSpPr>
          <p:nvPr/>
        </p:nvSpPr>
        <p:spPr>
          <a:xfrm>
            <a:off x="7704667" y="629938"/>
            <a:ext cx="4842933" cy="29548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27093" tIns="27093" rIns="27093" bIns="27093">
            <a:normAutofit/>
          </a:bodyPr>
          <a:lstStyle>
            <a:lvl1pPr marL="0" marR="0" indent="0" algn="r" defTabSz="173393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 i="0" u="none" strike="noStrike" cap="none" spc="0" baseline="0">
                <a:solidFill>
                  <a:schemeClr val="bg1"/>
                </a:solidFill>
                <a:uFillTx/>
                <a:latin typeface="+mn-lt"/>
                <a:ea typeface="+mn-ea"/>
                <a:cs typeface="+mn-cs"/>
                <a:sym typeface="Inter Bold"/>
              </a:defRPr>
            </a:lvl1pPr>
            <a:lvl2pPr marL="0" marR="0" indent="0" algn="l" defTabSz="587022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chemeClr val="bg1"/>
                </a:solidFill>
                <a:uFillTx/>
                <a:latin typeface="+mn-lt"/>
                <a:ea typeface="+mn-ea"/>
                <a:cs typeface="+mn-cs"/>
                <a:sym typeface="Inter Bold"/>
              </a:defRPr>
            </a:lvl2pPr>
            <a:lvl3pPr marL="0" marR="0" indent="0" algn="l" defTabSz="587022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chemeClr val="bg1"/>
                </a:solidFill>
                <a:uFillTx/>
                <a:latin typeface="+mn-lt"/>
                <a:ea typeface="+mn-ea"/>
                <a:cs typeface="+mn-cs"/>
                <a:sym typeface="Inter Bold"/>
              </a:defRPr>
            </a:lvl3pPr>
            <a:lvl4pPr marL="0" marR="0" indent="0" algn="l" defTabSz="587022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chemeClr val="bg1"/>
                </a:solidFill>
                <a:uFillTx/>
                <a:latin typeface="+mn-lt"/>
                <a:ea typeface="+mn-ea"/>
                <a:cs typeface="+mn-cs"/>
                <a:sym typeface="Inter Bold"/>
              </a:defRPr>
            </a:lvl4pPr>
            <a:lvl5pPr marL="0" marR="0" indent="0" algn="l" defTabSz="587022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chemeClr val="bg1"/>
                </a:solidFill>
                <a:uFillTx/>
                <a:latin typeface="+mn-lt"/>
                <a:ea typeface="+mn-ea"/>
                <a:cs typeface="+mn-cs"/>
                <a:sym typeface="Inter Bold"/>
              </a:defRPr>
            </a:lvl5pPr>
            <a:lvl6pPr marL="0" marR="0" indent="0" algn="l" defTabSz="587022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Inter Bold"/>
              </a:defRPr>
            </a:lvl6pPr>
            <a:lvl7pPr marL="0" marR="0" indent="0" algn="l" defTabSz="587022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Inter Bold"/>
              </a:defRPr>
            </a:lvl7pPr>
            <a:lvl8pPr marL="0" marR="0" indent="0" algn="l" defTabSz="587022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Inter Bold"/>
              </a:defRPr>
            </a:lvl8pPr>
            <a:lvl9pPr marL="0" marR="0" indent="0" algn="l" defTabSz="587022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Inter Bold"/>
              </a:defRPr>
            </a:lvl9pPr>
          </a:lstStyle>
          <a:p>
            <a:pPr hangingPunct="1"/>
            <a:r>
              <a:rPr lang="it-IT" sz="1800">
                <a:solidFill>
                  <a:srgbClr val="29235C"/>
                </a:solidFill>
                <a:latin typeface="Inter Extra Light BETA" panose="020B0302030000000004" pitchFamily="34" charset="0"/>
                <a:ea typeface="Inter Extra Light BETA" panose="020B0302030000000004" pitchFamily="34" charset="0"/>
              </a:rPr>
              <a:t>La Blockchain nel sistema manifatturiero</a:t>
            </a:r>
            <a:endParaRPr lang="it-IT" sz="1800" dirty="0">
              <a:solidFill>
                <a:srgbClr val="29235C"/>
              </a:solidFill>
              <a:latin typeface="Inter Extra Light BETA" panose="020B0302030000000004" pitchFamily="34" charset="0"/>
              <a:ea typeface="Inter Extra Light BETA" panose="020B03020300000000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2977830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14</a:t>
            </a:fld>
            <a:endParaRPr/>
          </a:p>
        </p:txBody>
      </p:sp>
      <p:sp>
        <p:nvSpPr>
          <p:cNvPr id="13" name="Esempio di titolo">
            <a:extLst>
              <a:ext uri="{FF2B5EF4-FFF2-40B4-BE49-F238E27FC236}">
                <a16:creationId xmlns:a16="http://schemas.microsoft.com/office/drawing/2014/main" id="{677779F8-6A03-B24C-8FE2-E81DDBC84DD1}"/>
              </a:ext>
            </a:extLst>
          </p:cNvPr>
          <p:cNvSpPr txBox="1">
            <a:spLocks/>
          </p:cNvSpPr>
          <p:nvPr/>
        </p:nvSpPr>
        <p:spPr>
          <a:xfrm>
            <a:off x="1603917" y="2624643"/>
            <a:ext cx="11795760" cy="2479042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27093" tIns="27093" rIns="27093" bIns="27093" anchor="b">
            <a:normAutofit/>
          </a:bodyPr>
          <a:lstStyle>
            <a:lvl1pPr marL="0" marR="0" indent="0" algn="l" defTabSz="173393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200" b="0" i="0" u="none" strike="noStrike" cap="none" spc="-164" baseline="0">
                <a:solidFill>
                  <a:schemeClr val="bg1"/>
                </a:solidFill>
                <a:uFillTx/>
                <a:latin typeface="+mn-lt"/>
                <a:ea typeface="+mn-ea"/>
                <a:cs typeface="+mn-cs"/>
                <a:sym typeface="Inter Bold"/>
              </a:defRPr>
            </a:lvl1pPr>
            <a:lvl2pPr marL="0" marR="0" indent="0" algn="l" defTabSz="173393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200" b="0" i="0" u="none" strike="noStrike" cap="none" spc="-164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Inter Bold"/>
              </a:defRPr>
            </a:lvl2pPr>
            <a:lvl3pPr marL="0" marR="0" indent="0" algn="l" defTabSz="173393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200" b="0" i="0" u="none" strike="noStrike" cap="none" spc="-164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Inter Bold"/>
              </a:defRPr>
            </a:lvl3pPr>
            <a:lvl4pPr marL="0" marR="0" indent="0" algn="l" defTabSz="173393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200" b="0" i="0" u="none" strike="noStrike" cap="none" spc="-164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Inter Bold"/>
              </a:defRPr>
            </a:lvl4pPr>
            <a:lvl5pPr marL="0" marR="0" indent="0" algn="l" defTabSz="173393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200" b="0" i="0" u="none" strike="noStrike" cap="none" spc="-164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Inter Bold"/>
              </a:defRPr>
            </a:lvl5pPr>
            <a:lvl6pPr marL="0" marR="0" indent="0" algn="l" defTabSz="173393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200" b="0" i="0" u="none" strike="noStrike" cap="none" spc="-164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Inter Bold"/>
              </a:defRPr>
            </a:lvl6pPr>
            <a:lvl7pPr marL="0" marR="0" indent="0" algn="l" defTabSz="173393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200" b="0" i="0" u="none" strike="noStrike" cap="none" spc="-164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Inter Bold"/>
              </a:defRPr>
            </a:lvl7pPr>
            <a:lvl8pPr marL="0" marR="0" indent="0" algn="l" defTabSz="173393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200" b="0" i="0" u="none" strike="noStrike" cap="none" spc="-164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Inter Bold"/>
              </a:defRPr>
            </a:lvl8pPr>
            <a:lvl9pPr marL="0" marR="0" indent="0" algn="l" defTabSz="173393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200" b="0" i="0" u="none" strike="noStrike" cap="none" spc="-164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Inter Bold"/>
              </a:defRPr>
            </a:lvl9pPr>
          </a:lstStyle>
          <a:p>
            <a:pPr hangingPunct="1"/>
            <a:r>
              <a:rPr lang="it-IT" sz="6600" dirty="0">
                <a:gradFill>
                  <a:gsLst>
                    <a:gs pos="0">
                      <a:srgbClr val="FFD600"/>
                    </a:gs>
                    <a:gs pos="100000">
                      <a:srgbClr val="F39200"/>
                    </a:gs>
                  </a:gsLst>
                  <a:lin ang="2700000" scaled="0"/>
                </a:gradFill>
              </a:rPr>
              <a:t>Produttore del capo finito</a:t>
            </a:r>
          </a:p>
        </p:txBody>
      </p:sp>
      <p:sp>
        <p:nvSpPr>
          <p:cNvPr id="14" name="Sottotitolo Testo">
            <a:extLst>
              <a:ext uri="{FF2B5EF4-FFF2-40B4-BE49-F238E27FC236}">
                <a16:creationId xmlns:a16="http://schemas.microsoft.com/office/drawing/2014/main" id="{4C59A50C-2A10-7248-AB96-E2B58B3F4CA2}"/>
              </a:ext>
            </a:extLst>
          </p:cNvPr>
          <p:cNvSpPr txBox="1">
            <a:spLocks/>
          </p:cNvSpPr>
          <p:nvPr/>
        </p:nvSpPr>
        <p:spPr>
          <a:xfrm>
            <a:off x="1603917" y="5256294"/>
            <a:ext cx="10421544" cy="101728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27093" tIns="27093" rIns="27093" bIns="27093">
            <a:normAutofit/>
          </a:bodyPr>
          <a:lstStyle>
            <a:lvl1pPr marL="0" marR="0" indent="0" algn="l" defTabSz="587022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chemeClr val="bg1"/>
                </a:solidFill>
                <a:uFillTx/>
                <a:latin typeface="Inter Extra Light BETA"/>
                <a:ea typeface="Inter Extra Light BETA"/>
                <a:cs typeface="Inter Extra Light BETA"/>
                <a:sym typeface="Inter Extra Light BETA"/>
              </a:defRPr>
            </a:lvl1pPr>
            <a:lvl2pPr marL="0" marR="0" indent="0" algn="l" defTabSz="587022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chemeClr val="bg1"/>
                </a:solidFill>
                <a:uFillTx/>
                <a:latin typeface="+mn-lt"/>
                <a:ea typeface="+mn-ea"/>
                <a:cs typeface="+mn-cs"/>
                <a:sym typeface="Inter Bold"/>
              </a:defRPr>
            </a:lvl2pPr>
            <a:lvl3pPr marL="0" marR="0" indent="0" algn="l" defTabSz="587022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chemeClr val="bg1"/>
                </a:solidFill>
                <a:uFillTx/>
                <a:latin typeface="+mn-lt"/>
                <a:ea typeface="+mn-ea"/>
                <a:cs typeface="+mn-cs"/>
                <a:sym typeface="Inter Bold"/>
              </a:defRPr>
            </a:lvl3pPr>
            <a:lvl4pPr marL="0" marR="0" indent="0" algn="l" defTabSz="587022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chemeClr val="bg1"/>
                </a:solidFill>
                <a:uFillTx/>
                <a:latin typeface="+mn-lt"/>
                <a:ea typeface="+mn-ea"/>
                <a:cs typeface="+mn-cs"/>
                <a:sym typeface="Inter Bold"/>
              </a:defRPr>
            </a:lvl4pPr>
            <a:lvl5pPr marL="0" marR="0" indent="0" algn="l" defTabSz="587022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chemeClr val="bg1"/>
                </a:solidFill>
                <a:uFillTx/>
                <a:latin typeface="+mn-lt"/>
                <a:ea typeface="+mn-ea"/>
                <a:cs typeface="+mn-cs"/>
                <a:sym typeface="Inter Bold"/>
              </a:defRPr>
            </a:lvl5pPr>
            <a:lvl6pPr marL="0" marR="0" indent="0" algn="l" defTabSz="587022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Inter Bold"/>
              </a:defRPr>
            </a:lvl6pPr>
            <a:lvl7pPr marL="0" marR="0" indent="0" algn="l" defTabSz="587022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Inter Bold"/>
              </a:defRPr>
            </a:lvl7pPr>
            <a:lvl8pPr marL="0" marR="0" indent="0" algn="l" defTabSz="587022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Inter Bold"/>
              </a:defRPr>
            </a:lvl8pPr>
            <a:lvl9pPr marL="0" marR="0" indent="0" algn="l" defTabSz="587022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Inter Bold"/>
              </a:defRPr>
            </a:lvl9pPr>
          </a:lstStyle>
          <a:p>
            <a:r>
              <a:rPr lang="it-IT" sz="4000" dirty="0"/>
              <a:t>«from </a:t>
            </a:r>
            <a:r>
              <a:rPr lang="it-IT" sz="4000" dirty="0" err="1"/>
              <a:t>sheep</a:t>
            </a:r>
            <a:r>
              <a:rPr lang="it-IT" sz="4000" dirty="0"/>
              <a:t> to shop»</a:t>
            </a:r>
          </a:p>
        </p:txBody>
      </p:sp>
      <p:pic>
        <p:nvPicPr>
          <p:cNvPr id="15" name="Immagine 14">
            <a:extLst>
              <a:ext uri="{FF2B5EF4-FFF2-40B4-BE49-F238E27FC236}">
                <a16:creationId xmlns:a16="http://schemas.microsoft.com/office/drawing/2014/main" id="{7B528205-E1AA-4048-B2E8-925B18A3A8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872" y="4083385"/>
            <a:ext cx="415917" cy="1857764"/>
          </a:xfrm>
          <a:prstGeom prst="rect">
            <a:avLst/>
          </a:prstGeom>
        </p:spPr>
      </p:pic>
      <p:sp>
        <p:nvSpPr>
          <p:cNvPr id="7" name="Titolo presentazione">
            <a:extLst>
              <a:ext uri="{FF2B5EF4-FFF2-40B4-BE49-F238E27FC236}">
                <a16:creationId xmlns:a16="http://schemas.microsoft.com/office/drawing/2014/main" id="{A0DA3420-183E-5D43-A79A-B8C03208EDF0}"/>
              </a:ext>
            </a:extLst>
          </p:cNvPr>
          <p:cNvSpPr txBox="1">
            <a:spLocks/>
          </p:cNvSpPr>
          <p:nvPr/>
        </p:nvSpPr>
        <p:spPr>
          <a:xfrm>
            <a:off x="7704667" y="629938"/>
            <a:ext cx="4842933" cy="29548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27093" tIns="27093" rIns="27093" bIns="27093">
            <a:normAutofit/>
          </a:bodyPr>
          <a:lstStyle>
            <a:lvl1pPr marL="0" marR="0" indent="0" algn="r" defTabSz="173393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 i="0" u="none" strike="noStrike" cap="none" spc="0" baseline="0">
                <a:solidFill>
                  <a:schemeClr val="bg1"/>
                </a:solidFill>
                <a:uFillTx/>
                <a:latin typeface="+mn-lt"/>
                <a:ea typeface="+mn-ea"/>
                <a:cs typeface="+mn-cs"/>
                <a:sym typeface="Inter Bold"/>
              </a:defRPr>
            </a:lvl1pPr>
            <a:lvl2pPr marL="0" marR="0" indent="0" algn="l" defTabSz="587022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chemeClr val="bg1"/>
                </a:solidFill>
                <a:uFillTx/>
                <a:latin typeface="+mn-lt"/>
                <a:ea typeface="+mn-ea"/>
                <a:cs typeface="+mn-cs"/>
                <a:sym typeface="Inter Bold"/>
              </a:defRPr>
            </a:lvl2pPr>
            <a:lvl3pPr marL="0" marR="0" indent="0" algn="l" defTabSz="587022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chemeClr val="bg1"/>
                </a:solidFill>
                <a:uFillTx/>
                <a:latin typeface="+mn-lt"/>
                <a:ea typeface="+mn-ea"/>
                <a:cs typeface="+mn-cs"/>
                <a:sym typeface="Inter Bold"/>
              </a:defRPr>
            </a:lvl3pPr>
            <a:lvl4pPr marL="0" marR="0" indent="0" algn="l" defTabSz="587022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chemeClr val="bg1"/>
                </a:solidFill>
                <a:uFillTx/>
                <a:latin typeface="+mn-lt"/>
                <a:ea typeface="+mn-ea"/>
                <a:cs typeface="+mn-cs"/>
                <a:sym typeface="Inter Bold"/>
              </a:defRPr>
            </a:lvl4pPr>
            <a:lvl5pPr marL="0" marR="0" indent="0" algn="l" defTabSz="587022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chemeClr val="bg1"/>
                </a:solidFill>
                <a:uFillTx/>
                <a:latin typeface="+mn-lt"/>
                <a:ea typeface="+mn-ea"/>
                <a:cs typeface="+mn-cs"/>
                <a:sym typeface="Inter Bold"/>
              </a:defRPr>
            </a:lvl5pPr>
            <a:lvl6pPr marL="0" marR="0" indent="0" algn="l" defTabSz="587022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Inter Bold"/>
              </a:defRPr>
            </a:lvl6pPr>
            <a:lvl7pPr marL="0" marR="0" indent="0" algn="l" defTabSz="587022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Inter Bold"/>
              </a:defRPr>
            </a:lvl7pPr>
            <a:lvl8pPr marL="0" marR="0" indent="0" algn="l" defTabSz="587022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Inter Bold"/>
              </a:defRPr>
            </a:lvl8pPr>
            <a:lvl9pPr marL="0" marR="0" indent="0" algn="l" defTabSz="587022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Inter Bold"/>
              </a:defRPr>
            </a:lvl9pPr>
          </a:lstStyle>
          <a:p>
            <a:pPr hangingPunct="1"/>
            <a:r>
              <a:rPr lang="it-IT" sz="1800">
                <a:solidFill>
                  <a:srgbClr val="29235C"/>
                </a:solidFill>
                <a:latin typeface="Inter Extra Light BETA" panose="020B0302030000000004" pitchFamily="34" charset="0"/>
                <a:ea typeface="Inter Extra Light BETA" panose="020B0302030000000004" pitchFamily="34" charset="0"/>
              </a:rPr>
              <a:t>La Blockchain nel sistema manifatturiero</a:t>
            </a:r>
            <a:endParaRPr lang="it-IT" sz="1800" dirty="0">
              <a:solidFill>
                <a:srgbClr val="29235C"/>
              </a:solidFill>
              <a:latin typeface="Inter Extra Light BETA" panose="020B0302030000000004" pitchFamily="34" charset="0"/>
              <a:ea typeface="Inter Extra Light BETA" panose="020B03020300000000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5869411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12301347" y="8966851"/>
            <a:ext cx="204640" cy="295488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15</a:t>
            </a:fld>
            <a:endParaRPr/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6639E949-8E0E-5E4A-BAA6-E34C6A3E38FD}"/>
              </a:ext>
            </a:extLst>
          </p:cNvPr>
          <p:cNvSpPr/>
          <p:nvPr/>
        </p:nvSpPr>
        <p:spPr>
          <a:xfrm>
            <a:off x="464946" y="4041220"/>
            <a:ext cx="3177153" cy="793379"/>
          </a:xfrm>
          <a:prstGeom prst="rect">
            <a:avLst/>
          </a:prstGeom>
          <a:noFill/>
          <a:ln w="12700" cap="flat">
            <a:gradFill>
              <a:gsLst>
                <a:gs pos="0">
                  <a:srgbClr val="FFD600"/>
                </a:gs>
                <a:gs pos="100000">
                  <a:srgbClr val="F39200"/>
                </a:gs>
              </a:gsLst>
              <a:lin ang="5400000" scaled="1"/>
            </a:gra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7093" tIns="27093" rIns="27093" bIns="27093" numCol="1" spcCol="38100" rtlCol="0" anchor="ctr">
            <a:spAutoFit/>
          </a:bodyPr>
          <a:lstStyle/>
          <a:p>
            <a:pPr algn="ctr" defTabSz="587022">
              <a:lnSpc>
                <a:spcPct val="100000"/>
              </a:lnSpc>
              <a:spcBef>
                <a:spcPts val="0"/>
              </a:spcBef>
            </a:pPr>
            <a:r>
              <a:rPr lang="it-IT" dirty="0">
                <a:solidFill>
                  <a:schemeClr val="bg1"/>
                </a:solidFill>
              </a:rPr>
              <a:t>Caricamento </a:t>
            </a:r>
          </a:p>
          <a:p>
            <a:pPr algn="ctr" defTabSz="587022">
              <a:lnSpc>
                <a:spcPct val="100000"/>
              </a:lnSpc>
              <a:spcBef>
                <a:spcPts val="0"/>
              </a:spcBef>
            </a:pPr>
            <a:r>
              <a:rPr lang="it-IT" dirty="0">
                <a:solidFill>
                  <a:schemeClr val="bg1"/>
                </a:solidFill>
              </a:rPr>
              <a:t>del tessuto</a:t>
            </a: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194C65FB-A02D-BF49-8824-653D823E6719}"/>
              </a:ext>
            </a:extLst>
          </p:cNvPr>
          <p:cNvSpPr/>
          <p:nvPr/>
        </p:nvSpPr>
        <p:spPr>
          <a:xfrm>
            <a:off x="464945" y="5061778"/>
            <a:ext cx="3177153" cy="793379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7093" tIns="27093" rIns="27093" bIns="27093" numCol="1" spcCol="38100" rtlCol="0" anchor="ctr">
            <a:spAutoFit/>
          </a:bodyPr>
          <a:lstStyle/>
          <a:p>
            <a:pPr algn="ctr" defTabSz="587022">
              <a:lnSpc>
                <a:spcPct val="100000"/>
              </a:lnSpc>
              <a:spcBef>
                <a:spcPts val="0"/>
              </a:spcBef>
            </a:pPr>
            <a:r>
              <a:rPr lang="it-IT" dirty="0">
                <a:solidFill>
                  <a:schemeClr val="bg1">
                    <a:alpha val="20000"/>
                  </a:schemeClr>
                </a:solidFill>
              </a:rPr>
              <a:t>Disposizione di lavoro verso terzista</a:t>
            </a:r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E2A41918-1509-AD44-8881-9849606D06EA}"/>
              </a:ext>
            </a:extLst>
          </p:cNvPr>
          <p:cNvSpPr/>
          <p:nvPr/>
        </p:nvSpPr>
        <p:spPr>
          <a:xfrm>
            <a:off x="464944" y="6082336"/>
            <a:ext cx="3177153" cy="793379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7093" tIns="27093" rIns="27093" bIns="27093" numCol="1" spcCol="38100" rtlCol="0" anchor="ctr">
            <a:spAutoFit/>
          </a:bodyPr>
          <a:lstStyle/>
          <a:p>
            <a:pPr algn="ctr" defTabSz="587022">
              <a:lnSpc>
                <a:spcPct val="100000"/>
              </a:lnSpc>
              <a:spcBef>
                <a:spcPts val="0"/>
              </a:spcBef>
            </a:pPr>
            <a:r>
              <a:rPr lang="it-IT" dirty="0">
                <a:solidFill>
                  <a:schemeClr val="bg1">
                    <a:alpha val="20000"/>
                  </a:schemeClr>
                </a:solidFill>
              </a:rPr>
              <a:t>Disposizione interna di collaudo</a:t>
            </a:r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CAD36BAD-B946-3740-BBFC-46AAE9AE1EB4}"/>
              </a:ext>
            </a:extLst>
          </p:cNvPr>
          <p:cNvSpPr/>
          <p:nvPr/>
        </p:nvSpPr>
        <p:spPr>
          <a:xfrm>
            <a:off x="464943" y="7051724"/>
            <a:ext cx="3177153" cy="424047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7093" tIns="27093" rIns="27093" bIns="27093" numCol="1" spcCol="38100" rtlCol="0" anchor="ctr">
            <a:spAutoFit/>
          </a:bodyPr>
          <a:lstStyle/>
          <a:p>
            <a:pPr algn="ctr" defTabSz="587022">
              <a:lnSpc>
                <a:spcPct val="100000"/>
              </a:lnSpc>
              <a:spcBef>
                <a:spcPts val="0"/>
              </a:spcBef>
            </a:pPr>
            <a:r>
              <a:rPr lang="it-IT" dirty="0">
                <a:solidFill>
                  <a:schemeClr val="bg1">
                    <a:alpha val="20000"/>
                  </a:schemeClr>
                </a:solidFill>
              </a:rPr>
              <a:t>Vendita</a:t>
            </a:r>
          </a:p>
        </p:txBody>
      </p:sp>
      <p:sp>
        <p:nvSpPr>
          <p:cNvPr id="17" name="Pentagono 16">
            <a:extLst>
              <a:ext uri="{FF2B5EF4-FFF2-40B4-BE49-F238E27FC236}">
                <a16:creationId xmlns:a16="http://schemas.microsoft.com/office/drawing/2014/main" id="{17374AE5-D1FD-1249-86B1-5AC5718A1E65}"/>
              </a:ext>
            </a:extLst>
          </p:cNvPr>
          <p:cNvSpPr/>
          <p:nvPr/>
        </p:nvSpPr>
        <p:spPr>
          <a:xfrm>
            <a:off x="3840480" y="4677442"/>
            <a:ext cx="5197316" cy="1986249"/>
          </a:xfrm>
          <a:prstGeom prst="homePlate">
            <a:avLst>
              <a:gd name="adj" fmla="val 38560"/>
            </a:avLst>
          </a:prstGeom>
          <a:noFill/>
          <a:ln w="38100">
            <a:gradFill>
              <a:gsLst>
                <a:gs pos="0">
                  <a:srgbClr val="FFD600"/>
                </a:gs>
                <a:gs pos="100000">
                  <a:srgbClr val="F39200"/>
                </a:gs>
              </a:gsLst>
              <a:lin ang="5400000" scaled="1"/>
            </a:gradFill>
            <a:prstDash val="dash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216000" tIns="216000" rIns="27093" bIns="288000" numCol="1" spcCol="38100" rtlCol="0" anchor="ctr">
            <a:spAutoFit/>
          </a:bodyPr>
          <a:lstStyle/>
          <a:p>
            <a:r>
              <a:rPr lang="it-IT" dirty="0">
                <a:solidFill>
                  <a:schemeClr val="bg1"/>
                </a:solidFill>
                <a:latin typeface="Inter Light BETA" panose="020B0402030000000004" pitchFamily="34" charset="0"/>
                <a:ea typeface="Inter Light BETA" panose="020B0402030000000004" pitchFamily="34" charset="0"/>
                <a:sym typeface="Helvetica Neue Medium"/>
              </a:rPr>
              <a:t>Eseguito dal produttore del tessuto oppure direttamente dall’azienda per conto del fornitore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6A5FABFD-7E91-1447-9CF0-21544D105C4D}"/>
              </a:ext>
            </a:extLst>
          </p:cNvPr>
          <p:cNvSpPr txBox="1"/>
          <p:nvPr/>
        </p:nvSpPr>
        <p:spPr>
          <a:xfrm>
            <a:off x="464946" y="1872750"/>
            <a:ext cx="7328556" cy="448669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7093" tIns="27093" rIns="27093" bIns="27093" numCol="1" spcCol="38100" rtlCol="0" anchor="ctr">
            <a:spAutoFit/>
          </a:bodyPr>
          <a:lstStyle/>
          <a:p>
            <a:pPr>
              <a:lnSpc>
                <a:spcPct val="80000"/>
              </a:lnSpc>
              <a:spcBef>
                <a:spcPts val="0"/>
              </a:spcBef>
            </a:pPr>
            <a:r>
              <a:rPr lang="it-IT" sz="3200" dirty="0">
                <a:gradFill>
                  <a:gsLst>
                    <a:gs pos="0">
                      <a:srgbClr val="FFD600"/>
                    </a:gs>
                    <a:gs pos="100000">
                      <a:srgbClr val="F39200"/>
                    </a:gs>
                  </a:gsLst>
                  <a:lin ang="2700000" scaled="0"/>
                </a:gradFill>
                <a:latin typeface="+mj-lt"/>
                <a:sym typeface="Inter Bold"/>
              </a:rPr>
              <a:t>Fasi registrate nella </a:t>
            </a:r>
            <a:r>
              <a:rPr lang="it-IT" sz="3200" dirty="0" err="1">
                <a:gradFill>
                  <a:gsLst>
                    <a:gs pos="0">
                      <a:srgbClr val="FFD600"/>
                    </a:gs>
                    <a:gs pos="100000">
                      <a:srgbClr val="F39200"/>
                    </a:gs>
                  </a:gsLst>
                  <a:lin ang="2700000" scaled="0"/>
                </a:gradFill>
                <a:latin typeface="+mj-lt"/>
                <a:sym typeface="Inter Bold"/>
              </a:rPr>
              <a:t>Blockchain</a:t>
            </a:r>
            <a:endParaRPr lang="it-IT" sz="3200" dirty="0">
              <a:gradFill>
                <a:gsLst>
                  <a:gs pos="0">
                    <a:srgbClr val="FFD600"/>
                  </a:gs>
                  <a:gs pos="100000">
                    <a:srgbClr val="F39200"/>
                  </a:gs>
                </a:gsLst>
                <a:lin ang="2700000" scaled="0"/>
              </a:gradFill>
              <a:latin typeface="+mj-lt"/>
              <a:sym typeface="Inter Extra Light BETA"/>
            </a:endParaRP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19234AC8-7CC8-3F4B-B135-B3B7DBB7EF5B}"/>
              </a:ext>
            </a:extLst>
          </p:cNvPr>
          <p:cNvSpPr txBox="1"/>
          <p:nvPr/>
        </p:nvSpPr>
        <p:spPr>
          <a:xfrm>
            <a:off x="9362702" y="7383233"/>
            <a:ext cx="2891880" cy="754394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7093" tIns="27093" rIns="27093" bIns="27093" numCol="1" spcCol="38100" rtlCol="0" anchor="ctr">
            <a:spAutoFit/>
          </a:bodyPr>
          <a:lstStyle/>
          <a:p>
            <a:pPr marL="0" marR="0" indent="0" algn="ctr" defTabSz="1733930" rtl="0" fontAlgn="auto" latinLnBrk="0" hangingPunct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3200" u="none" strike="noStrike" cap="none" spc="0" normalizeH="0" baseline="0" dirty="0" err="1">
                <a:ln>
                  <a:noFill/>
                </a:ln>
                <a:gradFill>
                  <a:gsLst>
                    <a:gs pos="0">
                      <a:srgbClr val="FFD600"/>
                    </a:gs>
                    <a:gs pos="100000">
                      <a:srgbClr val="F39200"/>
                    </a:gs>
                  </a:gsLst>
                  <a:lin ang="5400000" scaled="1"/>
                </a:gradFill>
                <a:effectLst/>
                <a:uFillTx/>
                <a:latin typeface="Inter Extra Light BETA" panose="020B0302030000000004" pitchFamily="34" charset="0"/>
                <a:ea typeface="Inter Extra Light BETA" panose="020B0302030000000004" pitchFamily="34" charset="0"/>
                <a:sym typeface="Inter Regular"/>
              </a:rPr>
              <a:t>Blockchain</a:t>
            </a:r>
            <a:endParaRPr kumimoji="0" lang="it-IT" sz="3200" u="none" strike="noStrike" cap="none" spc="0" normalizeH="0" baseline="0" dirty="0">
              <a:ln>
                <a:noFill/>
              </a:ln>
              <a:gradFill>
                <a:gsLst>
                  <a:gs pos="0">
                    <a:srgbClr val="FFD600"/>
                  </a:gs>
                  <a:gs pos="100000">
                    <a:srgbClr val="F39200"/>
                  </a:gs>
                </a:gsLst>
                <a:lin ang="5400000" scaled="1"/>
              </a:gradFill>
              <a:effectLst/>
              <a:uFillTx/>
              <a:latin typeface="Inter Extra Light BETA" panose="020B0302030000000004" pitchFamily="34" charset="0"/>
              <a:ea typeface="Inter Extra Light BETA" panose="020B0302030000000004" pitchFamily="34" charset="0"/>
              <a:sym typeface="Inter Regular"/>
            </a:endParaRPr>
          </a:p>
        </p:txBody>
      </p:sp>
      <p:pic>
        <p:nvPicPr>
          <p:cNvPr id="19" name="Immagine 18">
            <a:extLst>
              <a:ext uri="{FF2B5EF4-FFF2-40B4-BE49-F238E27FC236}">
                <a16:creationId xmlns:a16="http://schemas.microsoft.com/office/drawing/2014/main" id="{33BE1E6C-380B-3843-945C-D0428AA476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8171" y="3645662"/>
            <a:ext cx="3340100" cy="3365500"/>
          </a:xfrm>
          <a:prstGeom prst="rect">
            <a:avLst/>
          </a:prstGeom>
        </p:spPr>
      </p:pic>
      <p:sp>
        <p:nvSpPr>
          <p:cNvPr id="16" name="Titolo presentazione">
            <a:extLst>
              <a:ext uri="{FF2B5EF4-FFF2-40B4-BE49-F238E27FC236}">
                <a16:creationId xmlns:a16="http://schemas.microsoft.com/office/drawing/2014/main" id="{14A7F88E-379D-854A-ADDA-B29C7699516C}"/>
              </a:ext>
            </a:extLst>
          </p:cNvPr>
          <p:cNvSpPr txBox="1">
            <a:spLocks/>
          </p:cNvSpPr>
          <p:nvPr/>
        </p:nvSpPr>
        <p:spPr>
          <a:xfrm>
            <a:off x="7704667" y="629938"/>
            <a:ext cx="4842933" cy="29548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27093" tIns="27093" rIns="27093" bIns="27093">
            <a:normAutofit/>
          </a:bodyPr>
          <a:lstStyle>
            <a:lvl1pPr marL="0" marR="0" indent="0" algn="r" defTabSz="173393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 i="0" u="none" strike="noStrike" cap="none" spc="0" baseline="0">
                <a:solidFill>
                  <a:schemeClr val="bg1"/>
                </a:solidFill>
                <a:uFillTx/>
                <a:latin typeface="+mn-lt"/>
                <a:ea typeface="+mn-ea"/>
                <a:cs typeface="+mn-cs"/>
                <a:sym typeface="Inter Bold"/>
              </a:defRPr>
            </a:lvl1pPr>
            <a:lvl2pPr marL="0" marR="0" indent="0" algn="l" defTabSz="587022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chemeClr val="bg1"/>
                </a:solidFill>
                <a:uFillTx/>
                <a:latin typeface="+mn-lt"/>
                <a:ea typeface="+mn-ea"/>
                <a:cs typeface="+mn-cs"/>
                <a:sym typeface="Inter Bold"/>
              </a:defRPr>
            </a:lvl2pPr>
            <a:lvl3pPr marL="0" marR="0" indent="0" algn="l" defTabSz="587022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chemeClr val="bg1"/>
                </a:solidFill>
                <a:uFillTx/>
                <a:latin typeface="+mn-lt"/>
                <a:ea typeface="+mn-ea"/>
                <a:cs typeface="+mn-cs"/>
                <a:sym typeface="Inter Bold"/>
              </a:defRPr>
            </a:lvl3pPr>
            <a:lvl4pPr marL="0" marR="0" indent="0" algn="l" defTabSz="587022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chemeClr val="bg1"/>
                </a:solidFill>
                <a:uFillTx/>
                <a:latin typeface="+mn-lt"/>
                <a:ea typeface="+mn-ea"/>
                <a:cs typeface="+mn-cs"/>
                <a:sym typeface="Inter Bold"/>
              </a:defRPr>
            </a:lvl4pPr>
            <a:lvl5pPr marL="0" marR="0" indent="0" algn="l" defTabSz="587022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chemeClr val="bg1"/>
                </a:solidFill>
                <a:uFillTx/>
                <a:latin typeface="+mn-lt"/>
                <a:ea typeface="+mn-ea"/>
                <a:cs typeface="+mn-cs"/>
                <a:sym typeface="Inter Bold"/>
              </a:defRPr>
            </a:lvl5pPr>
            <a:lvl6pPr marL="0" marR="0" indent="0" algn="l" defTabSz="587022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Inter Bold"/>
              </a:defRPr>
            </a:lvl6pPr>
            <a:lvl7pPr marL="0" marR="0" indent="0" algn="l" defTabSz="587022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Inter Bold"/>
              </a:defRPr>
            </a:lvl7pPr>
            <a:lvl8pPr marL="0" marR="0" indent="0" algn="l" defTabSz="587022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Inter Bold"/>
              </a:defRPr>
            </a:lvl8pPr>
            <a:lvl9pPr marL="0" marR="0" indent="0" algn="l" defTabSz="587022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Inter Bold"/>
              </a:defRPr>
            </a:lvl9pPr>
          </a:lstStyle>
          <a:p>
            <a:pPr hangingPunct="1"/>
            <a:r>
              <a:rPr lang="it-IT" sz="1800">
                <a:solidFill>
                  <a:srgbClr val="29235C"/>
                </a:solidFill>
                <a:latin typeface="Inter Extra Light BETA" panose="020B0302030000000004" pitchFamily="34" charset="0"/>
                <a:ea typeface="Inter Extra Light BETA" panose="020B0302030000000004" pitchFamily="34" charset="0"/>
              </a:rPr>
              <a:t>La Blockchain nel sistema manifatturiero</a:t>
            </a:r>
            <a:endParaRPr lang="it-IT" sz="1800" dirty="0">
              <a:solidFill>
                <a:srgbClr val="29235C"/>
              </a:solidFill>
              <a:latin typeface="Inter Extra Light BETA" panose="020B0302030000000004" pitchFamily="34" charset="0"/>
              <a:ea typeface="Inter Extra Light BETA" panose="020B03020300000000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2840341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12301347" y="8966851"/>
            <a:ext cx="204640" cy="295488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16</a:t>
            </a:fld>
            <a:endParaRPr/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F762DB11-F69C-4143-BD89-60E648A1D4EA}"/>
              </a:ext>
            </a:extLst>
          </p:cNvPr>
          <p:cNvSpPr/>
          <p:nvPr/>
        </p:nvSpPr>
        <p:spPr>
          <a:xfrm>
            <a:off x="464946" y="4041220"/>
            <a:ext cx="3177153" cy="793379"/>
          </a:xfrm>
          <a:prstGeom prst="rect">
            <a:avLst/>
          </a:prstGeom>
          <a:noFill/>
          <a:ln w="12700" cap="flat">
            <a:gradFill>
              <a:gsLst>
                <a:gs pos="0">
                  <a:srgbClr val="FFD600"/>
                </a:gs>
                <a:gs pos="100000">
                  <a:srgbClr val="F39200"/>
                </a:gs>
              </a:gsLst>
              <a:lin ang="5400000" scaled="1"/>
            </a:gra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7093" tIns="27093" rIns="27093" bIns="27093" numCol="1" spcCol="38100" rtlCol="0" anchor="ctr">
            <a:spAutoFit/>
          </a:bodyPr>
          <a:lstStyle/>
          <a:p>
            <a:pPr algn="ctr" defTabSz="587022">
              <a:lnSpc>
                <a:spcPct val="100000"/>
              </a:lnSpc>
              <a:spcBef>
                <a:spcPts val="0"/>
              </a:spcBef>
            </a:pPr>
            <a:r>
              <a:rPr lang="it-IT" dirty="0">
                <a:solidFill>
                  <a:schemeClr val="bg1"/>
                </a:solidFill>
              </a:rPr>
              <a:t>Caricamento </a:t>
            </a:r>
          </a:p>
          <a:p>
            <a:pPr algn="ctr" defTabSz="587022">
              <a:lnSpc>
                <a:spcPct val="100000"/>
              </a:lnSpc>
              <a:spcBef>
                <a:spcPts val="0"/>
              </a:spcBef>
            </a:pPr>
            <a:r>
              <a:rPr lang="it-IT" dirty="0">
                <a:solidFill>
                  <a:schemeClr val="bg1"/>
                </a:solidFill>
              </a:rPr>
              <a:t>del tessuto</a:t>
            </a:r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DA4039A4-A0B9-134A-A688-5A8A5A813AD0}"/>
              </a:ext>
            </a:extLst>
          </p:cNvPr>
          <p:cNvSpPr/>
          <p:nvPr/>
        </p:nvSpPr>
        <p:spPr>
          <a:xfrm>
            <a:off x="464945" y="5092555"/>
            <a:ext cx="3177153" cy="731824"/>
          </a:xfrm>
          <a:prstGeom prst="rect">
            <a:avLst/>
          </a:prstGeom>
          <a:noFill/>
          <a:ln w="12700" cap="flat">
            <a:gradFill>
              <a:gsLst>
                <a:gs pos="0">
                  <a:srgbClr val="FFD600"/>
                </a:gs>
                <a:gs pos="100000">
                  <a:srgbClr val="F39200"/>
                </a:gs>
              </a:gsLst>
              <a:lin ang="5400000" scaled="1"/>
            </a:gra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7093" tIns="27093" rIns="27093" bIns="27093" numCol="1" spcCol="38100" rtlCol="0" anchor="ctr">
            <a:spAutoFit/>
          </a:bodyPr>
          <a:lstStyle/>
          <a:p>
            <a:pPr algn="ctr" defTabSz="587022">
              <a:lnSpc>
                <a:spcPct val="100000"/>
              </a:lnSpc>
              <a:spcBef>
                <a:spcPts val="0"/>
              </a:spcBef>
            </a:pPr>
            <a:r>
              <a:rPr lang="it-IT" sz="2200" dirty="0">
                <a:solidFill>
                  <a:schemeClr val="bg1"/>
                </a:solidFill>
              </a:rPr>
              <a:t>Disposizione di lavoro verso terzista o interna</a:t>
            </a:r>
          </a:p>
        </p:txBody>
      </p:sp>
      <p:sp>
        <p:nvSpPr>
          <p:cNvPr id="16" name="Rettangolo 15">
            <a:extLst>
              <a:ext uri="{FF2B5EF4-FFF2-40B4-BE49-F238E27FC236}">
                <a16:creationId xmlns:a16="http://schemas.microsoft.com/office/drawing/2014/main" id="{71B48D62-94B7-C342-946F-8704AD562FD6}"/>
              </a:ext>
            </a:extLst>
          </p:cNvPr>
          <p:cNvSpPr/>
          <p:nvPr/>
        </p:nvSpPr>
        <p:spPr>
          <a:xfrm>
            <a:off x="464944" y="6082336"/>
            <a:ext cx="3177153" cy="793379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7093" tIns="27093" rIns="27093" bIns="27093" numCol="1" spcCol="38100" rtlCol="0" anchor="ctr">
            <a:spAutoFit/>
          </a:bodyPr>
          <a:lstStyle/>
          <a:p>
            <a:pPr algn="ctr" defTabSz="587022">
              <a:lnSpc>
                <a:spcPct val="100000"/>
              </a:lnSpc>
              <a:spcBef>
                <a:spcPts val="0"/>
              </a:spcBef>
            </a:pPr>
            <a:r>
              <a:rPr lang="it-IT" dirty="0">
                <a:solidFill>
                  <a:schemeClr val="bg1">
                    <a:alpha val="20000"/>
                  </a:schemeClr>
                </a:solidFill>
              </a:rPr>
              <a:t>Disposizione interna di collaudo</a:t>
            </a:r>
          </a:p>
        </p:txBody>
      </p:sp>
      <p:sp>
        <p:nvSpPr>
          <p:cNvPr id="17" name="Rettangolo 16">
            <a:extLst>
              <a:ext uri="{FF2B5EF4-FFF2-40B4-BE49-F238E27FC236}">
                <a16:creationId xmlns:a16="http://schemas.microsoft.com/office/drawing/2014/main" id="{08EE0997-5181-0D44-B093-56EF0883CEDD}"/>
              </a:ext>
            </a:extLst>
          </p:cNvPr>
          <p:cNvSpPr/>
          <p:nvPr/>
        </p:nvSpPr>
        <p:spPr>
          <a:xfrm>
            <a:off x="464943" y="7051724"/>
            <a:ext cx="3177153" cy="424047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7093" tIns="27093" rIns="27093" bIns="27093" numCol="1" spcCol="38100" rtlCol="0" anchor="ctr">
            <a:spAutoFit/>
          </a:bodyPr>
          <a:lstStyle/>
          <a:p>
            <a:pPr algn="ctr" defTabSz="587022">
              <a:lnSpc>
                <a:spcPct val="100000"/>
              </a:lnSpc>
              <a:spcBef>
                <a:spcPts val="0"/>
              </a:spcBef>
            </a:pPr>
            <a:r>
              <a:rPr lang="it-IT" dirty="0">
                <a:solidFill>
                  <a:schemeClr val="bg1">
                    <a:alpha val="20000"/>
                  </a:schemeClr>
                </a:solidFill>
              </a:rPr>
              <a:t>Vendita</a:t>
            </a:r>
          </a:p>
        </p:txBody>
      </p:sp>
      <p:sp>
        <p:nvSpPr>
          <p:cNvPr id="20" name="Pentagono 19">
            <a:extLst>
              <a:ext uri="{FF2B5EF4-FFF2-40B4-BE49-F238E27FC236}">
                <a16:creationId xmlns:a16="http://schemas.microsoft.com/office/drawing/2014/main" id="{44501877-3FD0-0D40-A8C1-C1AB4E027680}"/>
              </a:ext>
            </a:extLst>
          </p:cNvPr>
          <p:cNvSpPr/>
          <p:nvPr/>
        </p:nvSpPr>
        <p:spPr>
          <a:xfrm>
            <a:off x="3840479" y="3938778"/>
            <a:ext cx="5522223" cy="3463577"/>
          </a:xfrm>
          <a:prstGeom prst="homePlate">
            <a:avLst>
              <a:gd name="adj" fmla="val 38560"/>
            </a:avLst>
          </a:prstGeom>
          <a:noFill/>
          <a:ln w="38100">
            <a:gradFill>
              <a:gsLst>
                <a:gs pos="0">
                  <a:srgbClr val="FFD600"/>
                </a:gs>
                <a:gs pos="100000">
                  <a:srgbClr val="F39200"/>
                </a:gs>
              </a:gsLst>
              <a:lin ang="5400000" scaled="1"/>
            </a:gradFill>
            <a:prstDash val="dash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216000" tIns="216000" rIns="27093" bIns="288000" numCol="1" spcCol="38100" rtlCol="0" anchor="ctr">
            <a:spAutoFit/>
          </a:bodyPr>
          <a:lstStyle/>
          <a:p>
            <a:r>
              <a:rPr lang="it-IT" dirty="0">
                <a:solidFill>
                  <a:schemeClr val="bg1"/>
                </a:solidFill>
                <a:latin typeface="Inter Light BETA" panose="020B0402030000000004" pitchFamily="34" charset="0"/>
                <a:ea typeface="Inter Light BETA" panose="020B0402030000000004" pitchFamily="34" charset="0"/>
                <a:sym typeface="Helvetica Neue Medium"/>
              </a:rPr>
              <a:t>Definizione della disposizione</a:t>
            </a:r>
            <a:br>
              <a:rPr lang="it-IT" dirty="0">
                <a:solidFill>
                  <a:schemeClr val="bg1"/>
                </a:solidFill>
                <a:latin typeface="Inter Light BETA" panose="020B0402030000000004" pitchFamily="34" charset="0"/>
                <a:ea typeface="Inter Light BETA" panose="020B0402030000000004" pitchFamily="34" charset="0"/>
                <a:sym typeface="Helvetica Neue Medium"/>
              </a:rPr>
            </a:br>
            <a:r>
              <a:rPr lang="it-IT" dirty="0">
                <a:solidFill>
                  <a:schemeClr val="bg1"/>
                </a:solidFill>
                <a:latin typeface="Inter Light BETA" panose="020B0402030000000004" pitchFamily="34" charset="0"/>
                <a:ea typeface="Inter Light BETA" panose="020B0402030000000004" pitchFamily="34" charset="0"/>
                <a:sym typeface="Helvetica Neue Medium"/>
              </a:rPr>
              <a:t> di lavoro verso terzista</a:t>
            </a:r>
            <a:br>
              <a:rPr lang="it-IT" dirty="0">
                <a:solidFill>
                  <a:schemeClr val="bg1"/>
                </a:solidFill>
                <a:latin typeface="Inter Light BETA" panose="020B0402030000000004" pitchFamily="34" charset="0"/>
                <a:ea typeface="Inter Light BETA" panose="020B0402030000000004" pitchFamily="34" charset="0"/>
                <a:sym typeface="Helvetica Neue Medium"/>
              </a:rPr>
            </a:br>
            <a:r>
              <a:rPr lang="it-IT" dirty="0">
                <a:solidFill>
                  <a:schemeClr val="bg1"/>
                </a:solidFill>
                <a:latin typeface="Inter Light BETA" panose="020B0402030000000004" pitchFamily="34" charset="0"/>
                <a:ea typeface="Inter Light BETA" panose="020B0402030000000004" pitchFamily="34" charset="0"/>
                <a:sym typeface="Helvetica Neue Medium"/>
              </a:rPr>
              <a:t>o interna eseguita dall’azienda committente. Contiene documenti quali ordine, DDT, eventuale documento integrativo per note tecniche in disposizione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3840C15E-845F-E145-BECD-B261A841DFC0}"/>
              </a:ext>
            </a:extLst>
          </p:cNvPr>
          <p:cNvSpPr txBox="1"/>
          <p:nvPr/>
        </p:nvSpPr>
        <p:spPr>
          <a:xfrm>
            <a:off x="464946" y="1872750"/>
            <a:ext cx="7328556" cy="448669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7093" tIns="27093" rIns="27093" bIns="27093" numCol="1" spcCol="38100" rtlCol="0" anchor="ctr">
            <a:spAutoFit/>
          </a:bodyPr>
          <a:lstStyle/>
          <a:p>
            <a:pPr>
              <a:lnSpc>
                <a:spcPct val="80000"/>
              </a:lnSpc>
              <a:spcBef>
                <a:spcPts val="0"/>
              </a:spcBef>
            </a:pPr>
            <a:r>
              <a:rPr lang="it-IT" sz="3200" dirty="0">
                <a:gradFill>
                  <a:gsLst>
                    <a:gs pos="0">
                      <a:srgbClr val="FFD600"/>
                    </a:gs>
                    <a:gs pos="100000">
                      <a:srgbClr val="F39200"/>
                    </a:gs>
                  </a:gsLst>
                  <a:lin ang="2700000" scaled="0"/>
                </a:gradFill>
                <a:latin typeface="+mj-lt"/>
                <a:sym typeface="Inter Bold"/>
              </a:rPr>
              <a:t>Fasi registrate nella </a:t>
            </a:r>
            <a:r>
              <a:rPr lang="it-IT" sz="3200" dirty="0" err="1">
                <a:gradFill>
                  <a:gsLst>
                    <a:gs pos="0">
                      <a:srgbClr val="FFD600"/>
                    </a:gs>
                    <a:gs pos="100000">
                      <a:srgbClr val="F39200"/>
                    </a:gs>
                  </a:gsLst>
                  <a:lin ang="2700000" scaled="0"/>
                </a:gradFill>
                <a:latin typeface="+mj-lt"/>
                <a:sym typeface="Inter Bold"/>
              </a:rPr>
              <a:t>Blockchain</a:t>
            </a:r>
            <a:endParaRPr lang="it-IT" sz="3200" dirty="0">
              <a:gradFill>
                <a:gsLst>
                  <a:gs pos="0">
                    <a:srgbClr val="FFD600"/>
                  </a:gs>
                  <a:gs pos="100000">
                    <a:srgbClr val="F39200"/>
                  </a:gs>
                </a:gsLst>
                <a:lin ang="2700000" scaled="0"/>
              </a:gradFill>
              <a:latin typeface="+mj-lt"/>
              <a:sym typeface="Inter Extra Light BETA"/>
            </a:endParaRP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5DCC2B1B-6426-CC49-A62D-A145F5D7E45A}"/>
              </a:ext>
            </a:extLst>
          </p:cNvPr>
          <p:cNvSpPr txBox="1"/>
          <p:nvPr/>
        </p:nvSpPr>
        <p:spPr>
          <a:xfrm>
            <a:off x="9362702" y="7383233"/>
            <a:ext cx="2891880" cy="754394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7093" tIns="27093" rIns="27093" bIns="27093" numCol="1" spcCol="38100" rtlCol="0" anchor="ctr">
            <a:spAutoFit/>
          </a:bodyPr>
          <a:lstStyle/>
          <a:p>
            <a:pPr marL="0" marR="0" indent="0" algn="ctr" defTabSz="1733930" rtl="0" fontAlgn="auto" latinLnBrk="0" hangingPunct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3200" u="none" strike="noStrike" cap="none" spc="0" normalizeH="0" baseline="0" dirty="0" err="1">
                <a:ln>
                  <a:noFill/>
                </a:ln>
                <a:gradFill>
                  <a:gsLst>
                    <a:gs pos="0">
                      <a:srgbClr val="FFD600"/>
                    </a:gs>
                    <a:gs pos="100000">
                      <a:srgbClr val="F39200"/>
                    </a:gs>
                  </a:gsLst>
                  <a:lin ang="5400000" scaled="1"/>
                </a:gradFill>
                <a:effectLst/>
                <a:uFillTx/>
                <a:latin typeface="Inter Extra Light BETA" panose="020B0302030000000004" pitchFamily="34" charset="0"/>
                <a:ea typeface="Inter Extra Light BETA" panose="020B0302030000000004" pitchFamily="34" charset="0"/>
                <a:sym typeface="Inter Regular"/>
              </a:rPr>
              <a:t>Blockchain</a:t>
            </a:r>
            <a:endParaRPr kumimoji="0" lang="it-IT" sz="3200" u="none" strike="noStrike" cap="none" spc="0" normalizeH="0" baseline="0" dirty="0">
              <a:ln>
                <a:noFill/>
              </a:ln>
              <a:gradFill>
                <a:gsLst>
                  <a:gs pos="0">
                    <a:srgbClr val="FFD600"/>
                  </a:gs>
                  <a:gs pos="100000">
                    <a:srgbClr val="F39200"/>
                  </a:gs>
                </a:gsLst>
                <a:lin ang="5400000" scaled="1"/>
              </a:gradFill>
              <a:effectLst/>
              <a:uFillTx/>
              <a:latin typeface="Inter Extra Light BETA" panose="020B0302030000000004" pitchFamily="34" charset="0"/>
              <a:ea typeface="Inter Extra Light BETA" panose="020B0302030000000004" pitchFamily="34" charset="0"/>
              <a:sym typeface="Inter Regular"/>
            </a:endParaRPr>
          </a:p>
        </p:txBody>
      </p:sp>
      <p:pic>
        <p:nvPicPr>
          <p:cNvPr id="22" name="Immagine 21">
            <a:extLst>
              <a:ext uri="{FF2B5EF4-FFF2-40B4-BE49-F238E27FC236}">
                <a16:creationId xmlns:a16="http://schemas.microsoft.com/office/drawing/2014/main" id="{07F1F37B-6FD6-CC44-918A-AB545B93AD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8171" y="3645662"/>
            <a:ext cx="3340100" cy="3365500"/>
          </a:xfrm>
          <a:prstGeom prst="rect">
            <a:avLst/>
          </a:prstGeom>
        </p:spPr>
      </p:pic>
      <p:sp>
        <p:nvSpPr>
          <p:cNvPr id="14" name="Titolo presentazione">
            <a:extLst>
              <a:ext uri="{FF2B5EF4-FFF2-40B4-BE49-F238E27FC236}">
                <a16:creationId xmlns:a16="http://schemas.microsoft.com/office/drawing/2014/main" id="{35E9ECD6-7E80-DF4A-8076-CBD41B438113}"/>
              </a:ext>
            </a:extLst>
          </p:cNvPr>
          <p:cNvSpPr txBox="1">
            <a:spLocks/>
          </p:cNvSpPr>
          <p:nvPr/>
        </p:nvSpPr>
        <p:spPr>
          <a:xfrm>
            <a:off x="7704667" y="629938"/>
            <a:ext cx="4842933" cy="29548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27093" tIns="27093" rIns="27093" bIns="27093">
            <a:normAutofit/>
          </a:bodyPr>
          <a:lstStyle>
            <a:lvl1pPr marL="0" marR="0" indent="0" algn="r" defTabSz="173393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 i="0" u="none" strike="noStrike" cap="none" spc="0" baseline="0">
                <a:solidFill>
                  <a:schemeClr val="bg1"/>
                </a:solidFill>
                <a:uFillTx/>
                <a:latin typeface="+mn-lt"/>
                <a:ea typeface="+mn-ea"/>
                <a:cs typeface="+mn-cs"/>
                <a:sym typeface="Inter Bold"/>
              </a:defRPr>
            </a:lvl1pPr>
            <a:lvl2pPr marL="0" marR="0" indent="0" algn="l" defTabSz="587022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chemeClr val="bg1"/>
                </a:solidFill>
                <a:uFillTx/>
                <a:latin typeface="+mn-lt"/>
                <a:ea typeface="+mn-ea"/>
                <a:cs typeface="+mn-cs"/>
                <a:sym typeface="Inter Bold"/>
              </a:defRPr>
            </a:lvl2pPr>
            <a:lvl3pPr marL="0" marR="0" indent="0" algn="l" defTabSz="587022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chemeClr val="bg1"/>
                </a:solidFill>
                <a:uFillTx/>
                <a:latin typeface="+mn-lt"/>
                <a:ea typeface="+mn-ea"/>
                <a:cs typeface="+mn-cs"/>
                <a:sym typeface="Inter Bold"/>
              </a:defRPr>
            </a:lvl3pPr>
            <a:lvl4pPr marL="0" marR="0" indent="0" algn="l" defTabSz="587022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chemeClr val="bg1"/>
                </a:solidFill>
                <a:uFillTx/>
                <a:latin typeface="+mn-lt"/>
                <a:ea typeface="+mn-ea"/>
                <a:cs typeface="+mn-cs"/>
                <a:sym typeface="Inter Bold"/>
              </a:defRPr>
            </a:lvl4pPr>
            <a:lvl5pPr marL="0" marR="0" indent="0" algn="l" defTabSz="587022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chemeClr val="bg1"/>
                </a:solidFill>
                <a:uFillTx/>
                <a:latin typeface="+mn-lt"/>
                <a:ea typeface="+mn-ea"/>
                <a:cs typeface="+mn-cs"/>
                <a:sym typeface="Inter Bold"/>
              </a:defRPr>
            </a:lvl5pPr>
            <a:lvl6pPr marL="0" marR="0" indent="0" algn="l" defTabSz="587022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Inter Bold"/>
              </a:defRPr>
            </a:lvl6pPr>
            <a:lvl7pPr marL="0" marR="0" indent="0" algn="l" defTabSz="587022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Inter Bold"/>
              </a:defRPr>
            </a:lvl7pPr>
            <a:lvl8pPr marL="0" marR="0" indent="0" algn="l" defTabSz="587022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Inter Bold"/>
              </a:defRPr>
            </a:lvl8pPr>
            <a:lvl9pPr marL="0" marR="0" indent="0" algn="l" defTabSz="587022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Inter Bold"/>
              </a:defRPr>
            </a:lvl9pPr>
          </a:lstStyle>
          <a:p>
            <a:pPr hangingPunct="1"/>
            <a:r>
              <a:rPr lang="it-IT" sz="1800">
                <a:solidFill>
                  <a:srgbClr val="29235C"/>
                </a:solidFill>
                <a:latin typeface="Inter Extra Light BETA" panose="020B0302030000000004" pitchFamily="34" charset="0"/>
                <a:ea typeface="Inter Extra Light BETA" panose="020B0302030000000004" pitchFamily="34" charset="0"/>
              </a:rPr>
              <a:t>La Blockchain nel sistema manifatturiero</a:t>
            </a:r>
            <a:endParaRPr lang="it-IT" sz="1800" dirty="0">
              <a:solidFill>
                <a:srgbClr val="29235C"/>
              </a:solidFill>
              <a:latin typeface="Inter Extra Light BETA" panose="020B0302030000000004" pitchFamily="34" charset="0"/>
              <a:ea typeface="Inter Extra Light BETA" panose="020B03020300000000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5861133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12301347" y="8966851"/>
            <a:ext cx="204640" cy="295488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17</a:t>
            </a:fld>
            <a:endParaRPr/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2D975BC1-11D1-5047-A9B0-7C0DB2DDB24E}"/>
              </a:ext>
            </a:extLst>
          </p:cNvPr>
          <p:cNvSpPr/>
          <p:nvPr/>
        </p:nvSpPr>
        <p:spPr>
          <a:xfrm>
            <a:off x="464946" y="4041220"/>
            <a:ext cx="3177153" cy="793379"/>
          </a:xfrm>
          <a:prstGeom prst="rect">
            <a:avLst/>
          </a:prstGeom>
          <a:noFill/>
          <a:ln w="12700" cap="flat">
            <a:gradFill>
              <a:gsLst>
                <a:gs pos="0">
                  <a:srgbClr val="FFD600"/>
                </a:gs>
                <a:gs pos="100000">
                  <a:srgbClr val="F39200"/>
                </a:gs>
              </a:gsLst>
              <a:lin ang="5400000" scaled="1"/>
            </a:gra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7093" tIns="27093" rIns="27093" bIns="27093" numCol="1" spcCol="38100" rtlCol="0" anchor="ctr">
            <a:spAutoFit/>
          </a:bodyPr>
          <a:lstStyle/>
          <a:p>
            <a:pPr algn="ctr" defTabSz="587022">
              <a:lnSpc>
                <a:spcPct val="100000"/>
              </a:lnSpc>
              <a:spcBef>
                <a:spcPts val="0"/>
              </a:spcBef>
            </a:pPr>
            <a:r>
              <a:rPr lang="it-IT" dirty="0">
                <a:solidFill>
                  <a:schemeClr val="bg1"/>
                </a:solidFill>
              </a:rPr>
              <a:t>Caricamento </a:t>
            </a:r>
          </a:p>
          <a:p>
            <a:pPr algn="ctr" defTabSz="587022">
              <a:lnSpc>
                <a:spcPct val="100000"/>
              </a:lnSpc>
              <a:spcBef>
                <a:spcPts val="0"/>
              </a:spcBef>
            </a:pPr>
            <a:r>
              <a:rPr lang="it-IT" dirty="0">
                <a:solidFill>
                  <a:schemeClr val="bg1"/>
                </a:solidFill>
              </a:rPr>
              <a:t>del tessuto</a:t>
            </a:r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3708372C-0203-114A-9D2B-9AB2C6573CC7}"/>
              </a:ext>
            </a:extLst>
          </p:cNvPr>
          <p:cNvSpPr/>
          <p:nvPr/>
        </p:nvSpPr>
        <p:spPr>
          <a:xfrm>
            <a:off x="464945" y="5092555"/>
            <a:ext cx="3177153" cy="731824"/>
          </a:xfrm>
          <a:prstGeom prst="rect">
            <a:avLst/>
          </a:prstGeom>
          <a:noFill/>
          <a:ln w="12700" cap="flat">
            <a:gradFill>
              <a:gsLst>
                <a:gs pos="0">
                  <a:srgbClr val="FFD600"/>
                </a:gs>
                <a:gs pos="100000">
                  <a:srgbClr val="F39200"/>
                </a:gs>
              </a:gsLst>
              <a:lin ang="5400000" scaled="1"/>
            </a:gra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7093" tIns="27093" rIns="27093" bIns="27093" numCol="1" spcCol="38100" rtlCol="0" anchor="ctr">
            <a:spAutoFit/>
          </a:bodyPr>
          <a:lstStyle/>
          <a:p>
            <a:pPr algn="ctr" defTabSz="587022">
              <a:lnSpc>
                <a:spcPct val="100000"/>
              </a:lnSpc>
              <a:spcBef>
                <a:spcPts val="0"/>
              </a:spcBef>
            </a:pPr>
            <a:r>
              <a:rPr lang="it-IT" sz="2200" dirty="0">
                <a:solidFill>
                  <a:schemeClr val="bg1"/>
                </a:solidFill>
              </a:rPr>
              <a:t>Disposizione di lavoro verso terzista o interna</a:t>
            </a:r>
          </a:p>
        </p:txBody>
      </p:sp>
      <p:sp>
        <p:nvSpPr>
          <p:cNvPr id="16" name="Rettangolo 15">
            <a:extLst>
              <a:ext uri="{FF2B5EF4-FFF2-40B4-BE49-F238E27FC236}">
                <a16:creationId xmlns:a16="http://schemas.microsoft.com/office/drawing/2014/main" id="{2B796CC4-9662-9E42-BC9F-4C25C523352B}"/>
              </a:ext>
            </a:extLst>
          </p:cNvPr>
          <p:cNvSpPr/>
          <p:nvPr/>
        </p:nvSpPr>
        <p:spPr>
          <a:xfrm>
            <a:off x="464944" y="6082336"/>
            <a:ext cx="3177153" cy="793379"/>
          </a:xfrm>
          <a:prstGeom prst="rect">
            <a:avLst/>
          </a:prstGeom>
          <a:noFill/>
          <a:ln w="12700" cap="flat">
            <a:gradFill>
              <a:gsLst>
                <a:gs pos="0">
                  <a:srgbClr val="FFD600"/>
                </a:gs>
                <a:gs pos="100000">
                  <a:srgbClr val="F39200"/>
                </a:gs>
              </a:gsLst>
              <a:lin ang="5400000" scaled="1"/>
            </a:gra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7093" tIns="27093" rIns="27093" bIns="27093" numCol="1" spcCol="38100" rtlCol="0" anchor="ctr">
            <a:spAutoFit/>
          </a:bodyPr>
          <a:lstStyle/>
          <a:p>
            <a:pPr algn="ctr" defTabSz="587022">
              <a:lnSpc>
                <a:spcPct val="100000"/>
              </a:lnSpc>
              <a:spcBef>
                <a:spcPts val="0"/>
              </a:spcBef>
            </a:pPr>
            <a:r>
              <a:rPr lang="it-IT" dirty="0">
                <a:solidFill>
                  <a:schemeClr val="bg1"/>
                </a:solidFill>
              </a:rPr>
              <a:t>Disposizione interna di collaudo</a:t>
            </a:r>
          </a:p>
        </p:txBody>
      </p:sp>
      <p:sp>
        <p:nvSpPr>
          <p:cNvPr id="17" name="Rettangolo 16">
            <a:extLst>
              <a:ext uri="{FF2B5EF4-FFF2-40B4-BE49-F238E27FC236}">
                <a16:creationId xmlns:a16="http://schemas.microsoft.com/office/drawing/2014/main" id="{A7E1E5EE-3E53-F344-8DEC-0CFB8E8CDBA7}"/>
              </a:ext>
            </a:extLst>
          </p:cNvPr>
          <p:cNvSpPr/>
          <p:nvPr/>
        </p:nvSpPr>
        <p:spPr>
          <a:xfrm>
            <a:off x="464943" y="7051724"/>
            <a:ext cx="3177153" cy="424047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7093" tIns="27093" rIns="27093" bIns="27093" numCol="1" spcCol="38100" rtlCol="0" anchor="ctr">
            <a:spAutoFit/>
          </a:bodyPr>
          <a:lstStyle/>
          <a:p>
            <a:pPr algn="ctr" defTabSz="587022">
              <a:lnSpc>
                <a:spcPct val="100000"/>
              </a:lnSpc>
              <a:spcBef>
                <a:spcPts val="0"/>
              </a:spcBef>
            </a:pPr>
            <a:r>
              <a:rPr lang="it-IT" dirty="0">
                <a:solidFill>
                  <a:schemeClr val="bg1">
                    <a:alpha val="20000"/>
                  </a:schemeClr>
                </a:solidFill>
              </a:rPr>
              <a:t>Vendita</a:t>
            </a:r>
          </a:p>
        </p:txBody>
      </p:sp>
      <p:sp>
        <p:nvSpPr>
          <p:cNvPr id="20" name="Pentagono 19">
            <a:extLst>
              <a:ext uri="{FF2B5EF4-FFF2-40B4-BE49-F238E27FC236}">
                <a16:creationId xmlns:a16="http://schemas.microsoft.com/office/drawing/2014/main" id="{99951E5E-05C6-2248-9AB5-F54C2214896E}"/>
              </a:ext>
            </a:extLst>
          </p:cNvPr>
          <p:cNvSpPr/>
          <p:nvPr/>
        </p:nvSpPr>
        <p:spPr>
          <a:xfrm>
            <a:off x="3840480" y="4677442"/>
            <a:ext cx="5197316" cy="1986249"/>
          </a:xfrm>
          <a:prstGeom prst="homePlate">
            <a:avLst>
              <a:gd name="adj" fmla="val 38560"/>
            </a:avLst>
          </a:prstGeom>
          <a:noFill/>
          <a:ln w="38100">
            <a:gradFill>
              <a:gsLst>
                <a:gs pos="0">
                  <a:srgbClr val="FFD600"/>
                </a:gs>
                <a:gs pos="100000">
                  <a:srgbClr val="F39200"/>
                </a:gs>
              </a:gsLst>
              <a:lin ang="5400000" scaled="1"/>
            </a:gradFill>
            <a:prstDash val="dash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216000" tIns="216000" rIns="27093" bIns="288000" numCol="1" spcCol="38100" rtlCol="0" anchor="ctr">
            <a:spAutoFit/>
          </a:bodyPr>
          <a:lstStyle/>
          <a:p>
            <a:r>
              <a:rPr lang="it-IT" dirty="0">
                <a:solidFill>
                  <a:schemeClr val="bg1"/>
                </a:solidFill>
                <a:latin typeface="Inter Light BETA" panose="020B0402030000000004" pitchFamily="34" charset="0"/>
                <a:ea typeface="Inter Light BETA" panose="020B0402030000000004" pitchFamily="34" charset="0"/>
                <a:sym typeface="Helvetica Neue Medium"/>
              </a:rPr>
              <a:t>Disposizione interna di collaudo. Contiene documenti quali la disposizione di lavoro con le relative note qualitative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8782C824-6B9E-4744-AD1E-74B8B9EF8D1A}"/>
              </a:ext>
            </a:extLst>
          </p:cNvPr>
          <p:cNvSpPr txBox="1"/>
          <p:nvPr/>
        </p:nvSpPr>
        <p:spPr>
          <a:xfrm>
            <a:off x="464946" y="1872750"/>
            <a:ext cx="7328556" cy="448669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7093" tIns="27093" rIns="27093" bIns="27093" numCol="1" spcCol="38100" rtlCol="0" anchor="ctr">
            <a:spAutoFit/>
          </a:bodyPr>
          <a:lstStyle/>
          <a:p>
            <a:pPr>
              <a:lnSpc>
                <a:spcPct val="80000"/>
              </a:lnSpc>
              <a:spcBef>
                <a:spcPts val="0"/>
              </a:spcBef>
            </a:pPr>
            <a:r>
              <a:rPr lang="it-IT" sz="3200" dirty="0">
                <a:gradFill>
                  <a:gsLst>
                    <a:gs pos="0">
                      <a:srgbClr val="FFD600"/>
                    </a:gs>
                    <a:gs pos="100000">
                      <a:srgbClr val="F39200"/>
                    </a:gs>
                  </a:gsLst>
                  <a:lin ang="2700000" scaled="0"/>
                </a:gradFill>
                <a:latin typeface="+mj-lt"/>
                <a:sym typeface="Inter Bold"/>
              </a:rPr>
              <a:t>Fasi registrate nella </a:t>
            </a:r>
            <a:r>
              <a:rPr lang="it-IT" sz="3200" dirty="0" err="1">
                <a:gradFill>
                  <a:gsLst>
                    <a:gs pos="0">
                      <a:srgbClr val="FFD600"/>
                    </a:gs>
                    <a:gs pos="100000">
                      <a:srgbClr val="F39200"/>
                    </a:gs>
                  </a:gsLst>
                  <a:lin ang="2700000" scaled="0"/>
                </a:gradFill>
                <a:latin typeface="+mj-lt"/>
                <a:sym typeface="Inter Bold"/>
              </a:rPr>
              <a:t>Blockchain</a:t>
            </a:r>
            <a:endParaRPr lang="it-IT" sz="3200" dirty="0">
              <a:gradFill>
                <a:gsLst>
                  <a:gs pos="0">
                    <a:srgbClr val="FFD600"/>
                  </a:gs>
                  <a:gs pos="100000">
                    <a:srgbClr val="F39200"/>
                  </a:gs>
                </a:gsLst>
                <a:lin ang="2700000" scaled="0"/>
              </a:gradFill>
              <a:latin typeface="+mj-lt"/>
              <a:sym typeface="Inter Extra Light BETA"/>
            </a:endParaRP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E4469531-A440-2B41-BE67-67771ED6E687}"/>
              </a:ext>
            </a:extLst>
          </p:cNvPr>
          <p:cNvSpPr txBox="1"/>
          <p:nvPr/>
        </p:nvSpPr>
        <p:spPr>
          <a:xfrm>
            <a:off x="9362702" y="7383233"/>
            <a:ext cx="2891880" cy="754394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7093" tIns="27093" rIns="27093" bIns="27093" numCol="1" spcCol="38100" rtlCol="0" anchor="ctr">
            <a:spAutoFit/>
          </a:bodyPr>
          <a:lstStyle/>
          <a:p>
            <a:pPr marL="0" marR="0" indent="0" algn="ctr" defTabSz="1733930" rtl="0" fontAlgn="auto" latinLnBrk="0" hangingPunct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3200" u="none" strike="noStrike" cap="none" spc="0" normalizeH="0" baseline="0" dirty="0" err="1">
                <a:ln>
                  <a:noFill/>
                </a:ln>
                <a:gradFill>
                  <a:gsLst>
                    <a:gs pos="0">
                      <a:srgbClr val="FFD600"/>
                    </a:gs>
                    <a:gs pos="100000">
                      <a:srgbClr val="F39200"/>
                    </a:gs>
                  </a:gsLst>
                  <a:lin ang="5400000" scaled="1"/>
                </a:gradFill>
                <a:effectLst/>
                <a:uFillTx/>
                <a:latin typeface="Inter Extra Light BETA" panose="020B0302030000000004" pitchFamily="34" charset="0"/>
                <a:ea typeface="Inter Extra Light BETA" panose="020B0302030000000004" pitchFamily="34" charset="0"/>
                <a:sym typeface="Inter Regular"/>
              </a:rPr>
              <a:t>Blockchain</a:t>
            </a:r>
            <a:endParaRPr kumimoji="0" lang="it-IT" sz="3200" u="none" strike="noStrike" cap="none" spc="0" normalizeH="0" baseline="0" dirty="0">
              <a:ln>
                <a:noFill/>
              </a:ln>
              <a:gradFill>
                <a:gsLst>
                  <a:gs pos="0">
                    <a:srgbClr val="FFD600"/>
                  </a:gs>
                  <a:gs pos="100000">
                    <a:srgbClr val="F39200"/>
                  </a:gs>
                </a:gsLst>
                <a:lin ang="5400000" scaled="1"/>
              </a:gradFill>
              <a:effectLst/>
              <a:uFillTx/>
              <a:latin typeface="Inter Extra Light BETA" panose="020B0302030000000004" pitchFamily="34" charset="0"/>
              <a:ea typeface="Inter Extra Light BETA" panose="020B0302030000000004" pitchFamily="34" charset="0"/>
              <a:sym typeface="Inter Regular"/>
            </a:endParaRPr>
          </a:p>
        </p:txBody>
      </p:sp>
      <p:pic>
        <p:nvPicPr>
          <p:cNvPr id="19" name="Immagine 18">
            <a:extLst>
              <a:ext uri="{FF2B5EF4-FFF2-40B4-BE49-F238E27FC236}">
                <a16:creationId xmlns:a16="http://schemas.microsoft.com/office/drawing/2014/main" id="{A87AC1D0-0317-3D44-87A2-B4329409F7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8171" y="3645662"/>
            <a:ext cx="3340100" cy="3365500"/>
          </a:xfrm>
          <a:prstGeom prst="rect">
            <a:avLst/>
          </a:prstGeom>
        </p:spPr>
      </p:pic>
      <p:sp>
        <p:nvSpPr>
          <p:cNvPr id="14" name="Titolo presentazione">
            <a:extLst>
              <a:ext uri="{FF2B5EF4-FFF2-40B4-BE49-F238E27FC236}">
                <a16:creationId xmlns:a16="http://schemas.microsoft.com/office/drawing/2014/main" id="{78C3A9CE-D400-F94B-81B5-EBB549BDBA61}"/>
              </a:ext>
            </a:extLst>
          </p:cNvPr>
          <p:cNvSpPr txBox="1">
            <a:spLocks/>
          </p:cNvSpPr>
          <p:nvPr/>
        </p:nvSpPr>
        <p:spPr>
          <a:xfrm>
            <a:off x="7704667" y="629938"/>
            <a:ext cx="4842933" cy="29548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27093" tIns="27093" rIns="27093" bIns="27093">
            <a:normAutofit/>
          </a:bodyPr>
          <a:lstStyle>
            <a:lvl1pPr marL="0" marR="0" indent="0" algn="r" defTabSz="173393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 i="0" u="none" strike="noStrike" cap="none" spc="0" baseline="0">
                <a:solidFill>
                  <a:schemeClr val="bg1"/>
                </a:solidFill>
                <a:uFillTx/>
                <a:latin typeface="+mn-lt"/>
                <a:ea typeface="+mn-ea"/>
                <a:cs typeface="+mn-cs"/>
                <a:sym typeface="Inter Bold"/>
              </a:defRPr>
            </a:lvl1pPr>
            <a:lvl2pPr marL="0" marR="0" indent="0" algn="l" defTabSz="587022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chemeClr val="bg1"/>
                </a:solidFill>
                <a:uFillTx/>
                <a:latin typeface="+mn-lt"/>
                <a:ea typeface="+mn-ea"/>
                <a:cs typeface="+mn-cs"/>
                <a:sym typeface="Inter Bold"/>
              </a:defRPr>
            </a:lvl2pPr>
            <a:lvl3pPr marL="0" marR="0" indent="0" algn="l" defTabSz="587022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chemeClr val="bg1"/>
                </a:solidFill>
                <a:uFillTx/>
                <a:latin typeface="+mn-lt"/>
                <a:ea typeface="+mn-ea"/>
                <a:cs typeface="+mn-cs"/>
                <a:sym typeface="Inter Bold"/>
              </a:defRPr>
            </a:lvl3pPr>
            <a:lvl4pPr marL="0" marR="0" indent="0" algn="l" defTabSz="587022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chemeClr val="bg1"/>
                </a:solidFill>
                <a:uFillTx/>
                <a:latin typeface="+mn-lt"/>
                <a:ea typeface="+mn-ea"/>
                <a:cs typeface="+mn-cs"/>
                <a:sym typeface="Inter Bold"/>
              </a:defRPr>
            </a:lvl4pPr>
            <a:lvl5pPr marL="0" marR="0" indent="0" algn="l" defTabSz="587022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chemeClr val="bg1"/>
                </a:solidFill>
                <a:uFillTx/>
                <a:latin typeface="+mn-lt"/>
                <a:ea typeface="+mn-ea"/>
                <a:cs typeface="+mn-cs"/>
                <a:sym typeface="Inter Bold"/>
              </a:defRPr>
            </a:lvl5pPr>
            <a:lvl6pPr marL="0" marR="0" indent="0" algn="l" defTabSz="587022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Inter Bold"/>
              </a:defRPr>
            </a:lvl6pPr>
            <a:lvl7pPr marL="0" marR="0" indent="0" algn="l" defTabSz="587022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Inter Bold"/>
              </a:defRPr>
            </a:lvl7pPr>
            <a:lvl8pPr marL="0" marR="0" indent="0" algn="l" defTabSz="587022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Inter Bold"/>
              </a:defRPr>
            </a:lvl8pPr>
            <a:lvl9pPr marL="0" marR="0" indent="0" algn="l" defTabSz="587022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Inter Bold"/>
              </a:defRPr>
            </a:lvl9pPr>
          </a:lstStyle>
          <a:p>
            <a:pPr hangingPunct="1"/>
            <a:r>
              <a:rPr lang="it-IT" sz="1800">
                <a:solidFill>
                  <a:srgbClr val="29235C"/>
                </a:solidFill>
                <a:latin typeface="Inter Extra Light BETA" panose="020B0302030000000004" pitchFamily="34" charset="0"/>
                <a:ea typeface="Inter Extra Light BETA" panose="020B0302030000000004" pitchFamily="34" charset="0"/>
              </a:rPr>
              <a:t>La Blockchain nel sistema manifatturiero</a:t>
            </a:r>
            <a:endParaRPr lang="it-IT" sz="1800" dirty="0">
              <a:solidFill>
                <a:srgbClr val="29235C"/>
              </a:solidFill>
              <a:latin typeface="Inter Extra Light BETA" panose="020B0302030000000004" pitchFamily="34" charset="0"/>
              <a:ea typeface="Inter Extra Light BETA" panose="020B03020300000000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4468165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12301347" y="8966851"/>
            <a:ext cx="204640" cy="295488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18</a:t>
            </a:fld>
            <a:endParaRPr/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E8C0FC85-1C33-954D-BCB2-5BE967CFA38C}"/>
              </a:ext>
            </a:extLst>
          </p:cNvPr>
          <p:cNvSpPr/>
          <p:nvPr/>
        </p:nvSpPr>
        <p:spPr>
          <a:xfrm>
            <a:off x="464946" y="4041220"/>
            <a:ext cx="3177153" cy="793379"/>
          </a:xfrm>
          <a:prstGeom prst="rect">
            <a:avLst/>
          </a:prstGeom>
          <a:noFill/>
          <a:ln w="12700" cap="flat">
            <a:gradFill>
              <a:gsLst>
                <a:gs pos="0">
                  <a:srgbClr val="FFD600"/>
                </a:gs>
                <a:gs pos="100000">
                  <a:srgbClr val="F39200"/>
                </a:gs>
              </a:gsLst>
              <a:lin ang="5400000" scaled="1"/>
            </a:gra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7093" tIns="27093" rIns="27093" bIns="27093" numCol="1" spcCol="38100" rtlCol="0" anchor="ctr">
            <a:spAutoFit/>
          </a:bodyPr>
          <a:lstStyle/>
          <a:p>
            <a:pPr algn="ctr" defTabSz="587022">
              <a:lnSpc>
                <a:spcPct val="100000"/>
              </a:lnSpc>
              <a:spcBef>
                <a:spcPts val="0"/>
              </a:spcBef>
            </a:pPr>
            <a:r>
              <a:rPr lang="it-IT" dirty="0">
                <a:solidFill>
                  <a:schemeClr val="bg1"/>
                </a:solidFill>
              </a:rPr>
              <a:t>Caricamento </a:t>
            </a:r>
          </a:p>
          <a:p>
            <a:pPr algn="ctr" defTabSz="587022">
              <a:lnSpc>
                <a:spcPct val="100000"/>
              </a:lnSpc>
              <a:spcBef>
                <a:spcPts val="0"/>
              </a:spcBef>
            </a:pPr>
            <a:r>
              <a:rPr lang="it-IT" dirty="0">
                <a:solidFill>
                  <a:schemeClr val="bg1"/>
                </a:solidFill>
              </a:rPr>
              <a:t>del tessuto</a:t>
            </a:r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D0408E1D-CFC2-3541-A64C-EEE010A93C86}"/>
              </a:ext>
            </a:extLst>
          </p:cNvPr>
          <p:cNvSpPr/>
          <p:nvPr/>
        </p:nvSpPr>
        <p:spPr>
          <a:xfrm>
            <a:off x="464945" y="5092555"/>
            <a:ext cx="3177153" cy="731824"/>
          </a:xfrm>
          <a:prstGeom prst="rect">
            <a:avLst/>
          </a:prstGeom>
          <a:noFill/>
          <a:ln w="12700" cap="flat">
            <a:gradFill>
              <a:gsLst>
                <a:gs pos="0">
                  <a:srgbClr val="FFD600"/>
                </a:gs>
                <a:gs pos="100000">
                  <a:srgbClr val="F39200"/>
                </a:gs>
              </a:gsLst>
              <a:lin ang="5400000" scaled="1"/>
            </a:gra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7093" tIns="27093" rIns="27093" bIns="27093" numCol="1" spcCol="38100" rtlCol="0" anchor="ctr">
            <a:spAutoFit/>
          </a:bodyPr>
          <a:lstStyle/>
          <a:p>
            <a:pPr algn="ctr" defTabSz="587022">
              <a:lnSpc>
                <a:spcPct val="100000"/>
              </a:lnSpc>
              <a:spcBef>
                <a:spcPts val="0"/>
              </a:spcBef>
            </a:pPr>
            <a:r>
              <a:rPr lang="it-IT" sz="2200" dirty="0">
                <a:solidFill>
                  <a:schemeClr val="bg1"/>
                </a:solidFill>
              </a:rPr>
              <a:t>Disposizione di lavoro verso terzista o interna</a:t>
            </a:r>
          </a:p>
        </p:txBody>
      </p:sp>
      <p:sp>
        <p:nvSpPr>
          <p:cNvPr id="16" name="Rettangolo 15">
            <a:extLst>
              <a:ext uri="{FF2B5EF4-FFF2-40B4-BE49-F238E27FC236}">
                <a16:creationId xmlns:a16="http://schemas.microsoft.com/office/drawing/2014/main" id="{00BFE63E-E855-0646-9D24-CF9B970667DA}"/>
              </a:ext>
            </a:extLst>
          </p:cNvPr>
          <p:cNvSpPr/>
          <p:nvPr/>
        </p:nvSpPr>
        <p:spPr>
          <a:xfrm>
            <a:off x="464944" y="6082336"/>
            <a:ext cx="3177153" cy="793379"/>
          </a:xfrm>
          <a:prstGeom prst="rect">
            <a:avLst/>
          </a:prstGeom>
          <a:noFill/>
          <a:ln w="12700" cap="flat">
            <a:gradFill>
              <a:gsLst>
                <a:gs pos="0">
                  <a:srgbClr val="FFD600"/>
                </a:gs>
                <a:gs pos="100000">
                  <a:srgbClr val="F39200"/>
                </a:gs>
              </a:gsLst>
              <a:lin ang="5400000" scaled="1"/>
            </a:gra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7093" tIns="27093" rIns="27093" bIns="27093" numCol="1" spcCol="38100" rtlCol="0" anchor="ctr">
            <a:spAutoFit/>
          </a:bodyPr>
          <a:lstStyle/>
          <a:p>
            <a:pPr algn="ctr" defTabSz="587022">
              <a:lnSpc>
                <a:spcPct val="100000"/>
              </a:lnSpc>
              <a:spcBef>
                <a:spcPts val="0"/>
              </a:spcBef>
            </a:pPr>
            <a:r>
              <a:rPr lang="it-IT" dirty="0">
                <a:solidFill>
                  <a:schemeClr val="bg1"/>
                </a:solidFill>
              </a:rPr>
              <a:t>Disposizione interna di collaudo</a:t>
            </a:r>
          </a:p>
        </p:txBody>
      </p:sp>
      <p:sp>
        <p:nvSpPr>
          <p:cNvPr id="17" name="Rettangolo 16">
            <a:extLst>
              <a:ext uri="{FF2B5EF4-FFF2-40B4-BE49-F238E27FC236}">
                <a16:creationId xmlns:a16="http://schemas.microsoft.com/office/drawing/2014/main" id="{0979FCDB-73A4-7344-8AE9-5033A4F1F425}"/>
              </a:ext>
            </a:extLst>
          </p:cNvPr>
          <p:cNvSpPr/>
          <p:nvPr/>
        </p:nvSpPr>
        <p:spPr>
          <a:xfrm>
            <a:off x="464943" y="7051724"/>
            <a:ext cx="3177153" cy="424047"/>
          </a:xfrm>
          <a:prstGeom prst="rect">
            <a:avLst/>
          </a:prstGeom>
          <a:noFill/>
          <a:ln w="12700" cap="flat">
            <a:gradFill>
              <a:gsLst>
                <a:gs pos="0">
                  <a:srgbClr val="FFD600"/>
                </a:gs>
                <a:gs pos="100000">
                  <a:srgbClr val="F39200"/>
                </a:gs>
              </a:gsLst>
              <a:lin ang="5400000" scaled="1"/>
            </a:gra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7093" tIns="27093" rIns="27093" bIns="27093" numCol="1" spcCol="38100" rtlCol="0" anchor="ctr">
            <a:spAutoFit/>
          </a:bodyPr>
          <a:lstStyle/>
          <a:p>
            <a:pPr algn="ctr" defTabSz="587022">
              <a:lnSpc>
                <a:spcPct val="100000"/>
              </a:lnSpc>
              <a:spcBef>
                <a:spcPts val="0"/>
              </a:spcBef>
            </a:pPr>
            <a:r>
              <a:rPr lang="it-IT" dirty="0">
                <a:solidFill>
                  <a:schemeClr val="bg1"/>
                </a:solidFill>
              </a:rPr>
              <a:t>Vendita</a:t>
            </a:r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B1A91E8F-84EF-4845-A473-6EFCECCE1EBB}"/>
              </a:ext>
            </a:extLst>
          </p:cNvPr>
          <p:cNvSpPr/>
          <p:nvPr/>
        </p:nvSpPr>
        <p:spPr>
          <a:xfrm>
            <a:off x="5385231" y="6027329"/>
            <a:ext cx="1620957" cy="5355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3200" dirty="0">
                <a:gradFill>
                  <a:gsLst>
                    <a:gs pos="0">
                      <a:srgbClr val="FFD600"/>
                    </a:gs>
                    <a:gs pos="100000">
                      <a:srgbClr val="F39200"/>
                    </a:gs>
                  </a:gsLst>
                  <a:lin ang="5400000" scaled="1"/>
                </a:gradFill>
                <a:latin typeface="Inter Extra Light BETA"/>
              </a:rPr>
              <a:t>oppure</a:t>
            </a:r>
            <a:r>
              <a:rPr lang="it-IT" dirty="0">
                <a:gradFill>
                  <a:gsLst>
                    <a:gs pos="0">
                      <a:srgbClr val="FFD600"/>
                    </a:gs>
                    <a:gs pos="100000">
                      <a:srgbClr val="F39200"/>
                    </a:gs>
                  </a:gsLst>
                  <a:lin ang="5400000" scaled="1"/>
                </a:gradFill>
                <a:latin typeface="Inter Extra Light BETA"/>
              </a:rPr>
              <a:t> </a:t>
            </a:r>
            <a:endParaRPr lang="it-IT" dirty="0">
              <a:gradFill>
                <a:gsLst>
                  <a:gs pos="0">
                    <a:srgbClr val="FFD600"/>
                  </a:gs>
                  <a:gs pos="100000">
                    <a:srgbClr val="F39200"/>
                  </a:gs>
                </a:gsLst>
                <a:lin ang="5400000" scaled="1"/>
              </a:gradFill>
            </a:endParaRPr>
          </a:p>
        </p:txBody>
      </p:sp>
      <p:sp>
        <p:nvSpPr>
          <p:cNvPr id="21" name="Pentagono 20">
            <a:extLst>
              <a:ext uri="{FF2B5EF4-FFF2-40B4-BE49-F238E27FC236}">
                <a16:creationId xmlns:a16="http://schemas.microsoft.com/office/drawing/2014/main" id="{3CE38478-E695-4F46-BBF5-33E5EB3E8ED9}"/>
              </a:ext>
            </a:extLst>
          </p:cNvPr>
          <p:cNvSpPr/>
          <p:nvPr/>
        </p:nvSpPr>
        <p:spPr>
          <a:xfrm>
            <a:off x="3840480" y="2732605"/>
            <a:ext cx="5821680" cy="3094245"/>
          </a:xfrm>
          <a:prstGeom prst="homePlate">
            <a:avLst>
              <a:gd name="adj" fmla="val 38560"/>
            </a:avLst>
          </a:prstGeom>
          <a:noFill/>
          <a:ln w="38100">
            <a:gradFill>
              <a:gsLst>
                <a:gs pos="0">
                  <a:srgbClr val="FFD600"/>
                </a:gs>
                <a:gs pos="100000">
                  <a:srgbClr val="F39200"/>
                </a:gs>
              </a:gsLst>
              <a:lin ang="5400000" scaled="1"/>
            </a:gradFill>
            <a:prstDash val="dash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216000" tIns="216000" rIns="27093" bIns="288000" numCol="1" spcCol="38100" rtlCol="0" anchor="ctr">
            <a:spAutoFit/>
          </a:bodyPr>
          <a:lstStyle/>
          <a:p>
            <a:r>
              <a:rPr lang="it-IT" dirty="0">
                <a:solidFill>
                  <a:schemeClr val="bg1"/>
                </a:solidFill>
                <a:latin typeface="Inter Light BETA" panose="020B0402030000000004" pitchFamily="34" charset="0"/>
                <a:ea typeface="Inter Light BETA" panose="020B0402030000000004" pitchFamily="34" charset="0"/>
                <a:sym typeface="Helvetica Neue Medium"/>
              </a:rPr>
              <a:t>Registrazione della vendita eseguita dall’azienda che ha realizzato il capo finito verso </a:t>
            </a:r>
            <a:r>
              <a:rPr lang="it-IT" dirty="0" err="1">
                <a:solidFill>
                  <a:schemeClr val="bg1"/>
                </a:solidFill>
                <a:latin typeface="Inter Light BETA" panose="020B0402030000000004" pitchFamily="34" charset="0"/>
                <a:ea typeface="Inter Light BETA" panose="020B0402030000000004" pitchFamily="34" charset="0"/>
                <a:sym typeface="Helvetica Neue Medium"/>
              </a:rPr>
              <a:t>store</a:t>
            </a:r>
            <a:r>
              <a:rPr lang="it-IT" dirty="0">
                <a:solidFill>
                  <a:schemeClr val="bg1"/>
                </a:solidFill>
                <a:latin typeface="Inter Light BETA" panose="020B0402030000000004" pitchFamily="34" charset="0"/>
                <a:ea typeface="Inter Light BETA" panose="020B0402030000000004" pitchFamily="34" charset="0"/>
                <a:sym typeface="Helvetica Neue Medium"/>
              </a:rPr>
              <a:t> di terze parti. Contiene documenti come fattura e/o DDT ed eventuali certificati (es. certificato di origine preferenziale)</a:t>
            </a:r>
          </a:p>
        </p:txBody>
      </p:sp>
      <p:sp>
        <p:nvSpPr>
          <p:cNvPr id="22" name="Pentagono 21">
            <a:extLst>
              <a:ext uri="{FF2B5EF4-FFF2-40B4-BE49-F238E27FC236}">
                <a16:creationId xmlns:a16="http://schemas.microsoft.com/office/drawing/2014/main" id="{C6960828-52AE-294D-9FBC-640475CC10FF}"/>
              </a:ext>
            </a:extLst>
          </p:cNvPr>
          <p:cNvSpPr/>
          <p:nvPr/>
        </p:nvSpPr>
        <p:spPr>
          <a:xfrm>
            <a:off x="3840480" y="6887141"/>
            <a:ext cx="4972780" cy="1430200"/>
          </a:xfrm>
          <a:prstGeom prst="homePlate">
            <a:avLst>
              <a:gd name="adj" fmla="val 38560"/>
            </a:avLst>
          </a:prstGeom>
          <a:noFill/>
          <a:ln w="38100">
            <a:gradFill>
              <a:gsLst>
                <a:gs pos="0">
                  <a:srgbClr val="FFD600"/>
                </a:gs>
                <a:gs pos="100000">
                  <a:srgbClr val="F39200"/>
                </a:gs>
              </a:gsLst>
              <a:lin ang="5400000" scaled="1"/>
            </a:gradFill>
            <a:prstDash val="dash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216000" tIns="216000" rIns="27093" bIns="288000" numCol="1" spcCol="38100" rtlCol="0" anchor="ctr">
            <a:spAutoFit/>
          </a:bodyPr>
          <a:lstStyle/>
          <a:p>
            <a:r>
              <a:rPr lang="it-IT" dirty="0">
                <a:solidFill>
                  <a:schemeClr val="bg1"/>
                </a:solidFill>
                <a:latin typeface="Inter Light BETA" panose="020B0402030000000004" pitchFamily="34" charset="0"/>
                <a:ea typeface="Inter Light BETA" panose="020B0402030000000004" pitchFamily="34" charset="0"/>
                <a:sym typeface="Helvetica Neue Medium"/>
              </a:rPr>
              <a:t>Trasferimento verso gli </a:t>
            </a:r>
            <a:r>
              <a:rPr lang="it-IT" dirty="0" err="1">
                <a:solidFill>
                  <a:schemeClr val="bg1"/>
                </a:solidFill>
                <a:latin typeface="Inter Light BETA" panose="020B0402030000000004" pitchFamily="34" charset="0"/>
                <a:ea typeface="Inter Light BETA" panose="020B0402030000000004" pitchFamily="34" charset="0"/>
                <a:sym typeface="Helvetica Neue Medium"/>
              </a:rPr>
              <a:t>store</a:t>
            </a:r>
            <a:r>
              <a:rPr lang="it-IT" dirty="0">
                <a:solidFill>
                  <a:schemeClr val="bg1"/>
                </a:solidFill>
                <a:latin typeface="Inter Light BETA" panose="020B0402030000000004" pitchFamily="34" charset="0"/>
                <a:ea typeface="Inter Light BETA" panose="020B0402030000000004" pitchFamily="34" charset="0"/>
                <a:sym typeface="Helvetica Neue Medium"/>
              </a:rPr>
              <a:t> di proprietà 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6B10A992-3AE7-9047-B27D-CC7AAEC2D617}"/>
              </a:ext>
            </a:extLst>
          </p:cNvPr>
          <p:cNvSpPr txBox="1"/>
          <p:nvPr/>
        </p:nvSpPr>
        <p:spPr>
          <a:xfrm>
            <a:off x="464946" y="1872750"/>
            <a:ext cx="7328556" cy="448669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7093" tIns="27093" rIns="27093" bIns="27093" numCol="1" spcCol="38100" rtlCol="0" anchor="ctr">
            <a:spAutoFit/>
          </a:bodyPr>
          <a:lstStyle/>
          <a:p>
            <a:pPr>
              <a:lnSpc>
                <a:spcPct val="80000"/>
              </a:lnSpc>
              <a:spcBef>
                <a:spcPts val="0"/>
              </a:spcBef>
            </a:pPr>
            <a:r>
              <a:rPr lang="it-IT" sz="3200" dirty="0">
                <a:gradFill>
                  <a:gsLst>
                    <a:gs pos="0">
                      <a:srgbClr val="FFD600"/>
                    </a:gs>
                    <a:gs pos="100000">
                      <a:srgbClr val="F39200"/>
                    </a:gs>
                  </a:gsLst>
                  <a:lin ang="2700000" scaled="0"/>
                </a:gradFill>
                <a:latin typeface="+mj-lt"/>
                <a:sym typeface="Inter Bold"/>
              </a:rPr>
              <a:t>Fasi registrate nella </a:t>
            </a:r>
            <a:r>
              <a:rPr lang="it-IT" sz="3200" dirty="0" err="1">
                <a:gradFill>
                  <a:gsLst>
                    <a:gs pos="0">
                      <a:srgbClr val="FFD600"/>
                    </a:gs>
                    <a:gs pos="100000">
                      <a:srgbClr val="F39200"/>
                    </a:gs>
                  </a:gsLst>
                  <a:lin ang="2700000" scaled="0"/>
                </a:gradFill>
                <a:latin typeface="+mj-lt"/>
                <a:sym typeface="Inter Bold"/>
              </a:rPr>
              <a:t>Blockchain</a:t>
            </a:r>
            <a:endParaRPr lang="it-IT" sz="3200" dirty="0">
              <a:gradFill>
                <a:gsLst>
                  <a:gs pos="0">
                    <a:srgbClr val="FFD600"/>
                  </a:gs>
                  <a:gs pos="100000">
                    <a:srgbClr val="F39200"/>
                  </a:gs>
                </a:gsLst>
                <a:lin ang="2700000" scaled="0"/>
              </a:gradFill>
              <a:latin typeface="+mj-lt"/>
              <a:sym typeface="Inter Extra Light BETA"/>
            </a:endParaRP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B6BFC6A4-ABA9-3A43-BE0D-D099E2C36EC9}"/>
              </a:ext>
            </a:extLst>
          </p:cNvPr>
          <p:cNvSpPr txBox="1"/>
          <p:nvPr/>
        </p:nvSpPr>
        <p:spPr>
          <a:xfrm>
            <a:off x="9362702" y="7383233"/>
            <a:ext cx="2891880" cy="754394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7093" tIns="27093" rIns="27093" bIns="27093" numCol="1" spcCol="38100" rtlCol="0" anchor="ctr">
            <a:spAutoFit/>
          </a:bodyPr>
          <a:lstStyle/>
          <a:p>
            <a:pPr marL="0" marR="0" indent="0" algn="ctr" defTabSz="1733930" rtl="0" fontAlgn="auto" latinLnBrk="0" hangingPunct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3200" u="none" strike="noStrike" cap="none" spc="0" normalizeH="0" baseline="0" dirty="0" err="1">
                <a:ln>
                  <a:noFill/>
                </a:ln>
                <a:gradFill>
                  <a:gsLst>
                    <a:gs pos="0">
                      <a:srgbClr val="FFD600"/>
                    </a:gs>
                    <a:gs pos="100000">
                      <a:srgbClr val="F39200"/>
                    </a:gs>
                  </a:gsLst>
                  <a:lin ang="5400000" scaled="1"/>
                </a:gradFill>
                <a:effectLst/>
                <a:uFillTx/>
                <a:latin typeface="Inter Extra Light BETA" panose="020B0302030000000004" pitchFamily="34" charset="0"/>
                <a:ea typeface="Inter Extra Light BETA" panose="020B0302030000000004" pitchFamily="34" charset="0"/>
                <a:sym typeface="Inter Regular"/>
              </a:rPr>
              <a:t>Blockchain</a:t>
            </a:r>
            <a:endParaRPr kumimoji="0" lang="it-IT" sz="3200" u="none" strike="noStrike" cap="none" spc="0" normalizeH="0" baseline="0" dirty="0">
              <a:ln>
                <a:noFill/>
              </a:ln>
              <a:gradFill>
                <a:gsLst>
                  <a:gs pos="0">
                    <a:srgbClr val="FFD600"/>
                  </a:gs>
                  <a:gs pos="100000">
                    <a:srgbClr val="F39200"/>
                  </a:gs>
                </a:gsLst>
                <a:lin ang="5400000" scaled="1"/>
              </a:gradFill>
              <a:effectLst/>
              <a:uFillTx/>
              <a:latin typeface="Inter Extra Light BETA" panose="020B0302030000000004" pitchFamily="34" charset="0"/>
              <a:ea typeface="Inter Extra Light BETA" panose="020B0302030000000004" pitchFamily="34" charset="0"/>
              <a:sym typeface="Inter Regular"/>
            </a:endParaRPr>
          </a:p>
        </p:txBody>
      </p:sp>
      <p:pic>
        <p:nvPicPr>
          <p:cNvPr id="19" name="Immagine 18">
            <a:extLst>
              <a:ext uri="{FF2B5EF4-FFF2-40B4-BE49-F238E27FC236}">
                <a16:creationId xmlns:a16="http://schemas.microsoft.com/office/drawing/2014/main" id="{9EDD5409-33A3-1C48-AD69-AD6FAB4109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8171" y="3645662"/>
            <a:ext cx="3340100" cy="3365500"/>
          </a:xfrm>
          <a:prstGeom prst="rect">
            <a:avLst/>
          </a:prstGeom>
        </p:spPr>
      </p:pic>
      <p:sp>
        <p:nvSpPr>
          <p:cNvPr id="20" name="Titolo presentazione">
            <a:extLst>
              <a:ext uri="{FF2B5EF4-FFF2-40B4-BE49-F238E27FC236}">
                <a16:creationId xmlns:a16="http://schemas.microsoft.com/office/drawing/2014/main" id="{FA9E533E-C171-9D42-90F8-80A4ACC8138E}"/>
              </a:ext>
            </a:extLst>
          </p:cNvPr>
          <p:cNvSpPr txBox="1">
            <a:spLocks/>
          </p:cNvSpPr>
          <p:nvPr/>
        </p:nvSpPr>
        <p:spPr>
          <a:xfrm>
            <a:off x="7704667" y="629938"/>
            <a:ext cx="4842933" cy="29548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27093" tIns="27093" rIns="27093" bIns="27093">
            <a:normAutofit/>
          </a:bodyPr>
          <a:lstStyle>
            <a:lvl1pPr marL="0" marR="0" indent="0" algn="r" defTabSz="173393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 i="0" u="none" strike="noStrike" cap="none" spc="0" baseline="0">
                <a:solidFill>
                  <a:schemeClr val="bg1"/>
                </a:solidFill>
                <a:uFillTx/>
                <a:latin typeface="+mn-lt"/>
                <a:ea typeface="+mn-ea"/>
                <a:cs typeface="+mn-cs"/>
                <a:sym typeface="Inter Bold"/>
              </a:defRPr>
            </a:lvl1pPr>
            <a:lvl2pPr marL="0" marR="0" indent="0" algn="l" defTabSz="587022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chemeClr val="bg1"/>
                </a:solidFill>
                <a:uFillTx/>
                <a:latin typeface="+mn-lt"/>
                <a:ea typeface="+mn-ea"/>
                <a:cs typeface="+mn-cs"/>
                <a:sym typeface="Inter Bold"/>
              </a:defRPr>
            </a:lvl2pPr>
            <a:lvl3pPr marL="0" marR="0" indent="0" algn="l" defTabSz="587022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chemeClr val="bg1"/>
                </a:solidFill>
                <a:uFillTx/>
                <a:latin typeface="+mn-lt"/>
                <a:ea typeface="+mn-ea"/>
                <a:cs typeface="+mn-cs"/>
                <a:sym typeface="Inter Bold"/>
              </a:defRPr>
            </a:lvl3pPr>
            <a:lvl4pPr marL="0" marR="0" indent="0" algn="l" defTabSz="587022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chemeClr val="bg1"/>
                </a:solidFill>
                <a:uFillTx/>
                <a:latin typeface="+mn-lt"/>
                <a:ea typeface="+mn-ea"/>
                <a:cs typeface="+mn-cs"/>
                <a:sym typeface="Inter Bold"/>
              </a:defRPr>
            </a:lvl4pPr>
            <a:lvl5pPr marL="0" marR="0" indent="0" algn="l" defTabSz="587022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chemeClr val="bg1"/>
                </a:solidFill>
                <a:uFillTx/>
                <a:latin typeface="+mn-lt"/>
                <a:ea typeface="+mn-ea"/>
                <a:cs typeface="+mn-cs"/>
                <a:sym typeface="Inter Bold"/>
              </a:defRPr>
            </a:lvl5pPr>
            <a:lvl6pPr marL="0" marR="0" indent="0" algn="l" defTabSz="587022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Inter Bold"/>
              </a:defRPr>
            </a:lvl6pPr>
            <a:lvl7pPr marL="0" marR="0" indent="0" algn="l" defTabSz="587022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Inter Bold"/>
              </a:defRPr>
            </a:lvl7pPr>
            <a:lvl8pPr marL="0" marR="0" indent="0" algn="l" defTabSz="587022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Inter Bold"/>
              </a:defRPr>
            </a:lvl8pPr>
            <a:lvl9pPr marL="0" marR="0" indent="0" algn="l" defTabSz="587022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Inter Bold"/>
              </a:defRPr>
            </a:lvl9pPr>
          </a:lstStyle>
          <a:p>
            <a:pPr hangingPunct="1"/>
            <a:r>
              <a:rPr lang="it-IT" sz="1800">
                <a:solidFill>
                  <a:srgbClr val="29235C"/>
                </a:solidFill>
                <a:latin typeface="Inter Extra Light BETA" panose="020B0302030000000004" pitchFamily="34" charset="0"/>
                <a:ea typeface="Inter Extra Light BETA" panose="020B0302030000000004" pitchFamily="34" charset="0"/>
              </a:rPr>
              <a:t>La Blockchain nel sistema manifatturiero</a:t>
            </a:r>
            <a:endParaRPr lang="it-IT" sz="1800" dirty="0">
              <a:solidFill>
                <a:srgbClr val="29235C"/>
              </a:solidFill>
              <a:latin typeface="Inter Extra Light BETA" panose="020B0302030000000004" pitchFamily="34" charset="0"/>
              <a:ea typeface="Inter Extra Light BETA" panose="020B03020300000000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0242983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12301347" y="8966851"/>
            <a:ext cx="204640" cy="295488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19</a:t>
            </a:fld>
            <a:endParaRPr/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6A023154-92E4-C642-961E-9AF370FA62F6}"/>
              </a:ext>
            </a:extLst>
          </p:cNvPr>
          <p:cNvSpPr txBox="1"/>
          <p:nvPr/>
        </p:nvSpPr>
        <p:spPr>
          <a:xfrm>
            <a:off x="9409467" y="7383233"/>
            <a:ext cx="2891880" cy="754394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7093" tIns="27093" rIns="27093" bIns="27093" numCol="1" spcCol="38100" rtlCol="0" anchor="ctr">
            <a:spAutoFit/>
          </a:bodyPr>
          <a:lstStyle/>
          <a:p>
            <a:pPr marL="0" marR="0" indent="0" algn="ctr" defTabSz="1733930" rtl="0" fontAlgn="auto" latinLnBrk="0" hangingPunct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3200" u="none" strike="noStrike" cap="none" spc="0" normalizeH="0" baseline="0" dirty="0" err="1">
                <a:ln>
                  <a:noFill/>
                </a:ln>
                <a:gradFill>
                  <a:gsLst>
                    <a:gs pos="0">
                      <a:srgbClr val="FFD600"/>
                    </a:gs>
                    <a:gs pos="100000">
                      <a:srgbClr val="F39200"/>
                    </a:gs>
                  </a:gsLst>
                  <a:lin ang="2700000" scaled="0"/>
                </a:gradFill>
                <a:effectLst/>
                <a:uFillTx/>
                <a:latin typeface="Inter Extra Light BETA" panose="020B0302030000000004" pitchFamily="34" charset="0"/>
                <a:ea typeface="Inter Extra Light BETA" panose="020B0302030000000004" pitchFamily="34" charset="0"/>
                <a:sym typeface="Inter Regular"/>
              </a:rPr>
              <a:t>Stakeholders</a:t>
            </a:r>
            <a:endParaRPr kumimoji="0" lang="it-IT" sz="3200" u="none" strike="noStrike" cap="none" spc="0" normalizeH="0" baseline="0" dirty="0">
              <a:ln>
                <a:noFill/>
              </a:ln>
              <a:gradFill>
                <a:gsLst>
                  <a:gs pos="0">
                    <a:srgbClr val="FFD600"/>
                  </a:gs>
                  <a:gs pos="100000">
                    <a:srgbClr val="F39200"/>
                  </a:gs>
                </a:gsLst>
                <a:lin ang="2700000" scaled="0"/>
              </a:gradFill>
              <a:effectLst/>
              <a:uFillTx/>
              <a:latin typeface="Inter Extra Light BETA" panose="020B0302030000000004" pitchFamily="34" charset="0"/>
              <a:ea typeface="Inter Extra Light BETA" panose="020B0302030000000004" pitchFamily="34" charset="0"/>
              <a:sym typeface="Inter Regular"/>
            </a:endParaRPr>
          </a:p>
        </p:txBody>
      </p:sp>
      <p:sp>
        <p:nvSpPr>
          <p:cNvPr id="17" name="Rettangolo 16">
            <a:extLst>
              <a:ext uri="{FF2B5EF4-FFF2-40B4-BE49-F238E27FC236}">
                <a16:creationId xmlns:a16="http://schemas.microsoft.com/office/drawing/2014/main" id="{065224F4-5590-A14C-BABA-7C8438258FDD}"/>
              </a:ext>
            </a:extLst>
          </p:cNvPr>
          <p:cNvSpPr/>
          <p:nvPr/>
        </p:nvSpPr>
        <p:spPr>
          <a:xfrm>
            <a:off x="9844901" y="2698952"/>
            <a:ext cx="1919115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b="1" dirty="0">
                <a:gradFill>
                  <a:gsLst>
                    <a:gs pos="0">
                      <a:srgbClr val="FFD600"/>
                    </a:gs>
                    <a:gs pos="100000">
                      <a:srgbClr val="F39200"/>
                    </a:gs>
                  </a:gsLst>
                  <a:lin ang="2700000" scaled="0"/>
                </a:gradFill>
              </a:rPr>
              <a:t>B2C e dogane</a:t>
            </a:r>
          </a:p>
        </p:txBody>
      </p:sp>
      <p:sp>
        <p:nvSpPr>
          <p:cNvPr id="21" name="Rettangolo 20">
            <a:extLst>
              <a:ext uri="{FF2B5EF4-FFF2-40B4-BE49-F238E27FC236}">
                <a16:creationId xmlns:a16="http://schemas.microsoft.com/office/drawing/2014/main" id="{D8C7849D-8F7D-304E-ACBD-793D8B610C04}"/>
              </a:ext>
            </a:extLst>
          </p:cNvPr>
          <p:cNvSpPr/>
          <p:nvPr/>
        </p:nvSpPr>
        <p:spPr>
          <a:xfrm>
            <a:off x="10454031" y="5389044"/>
            <a:ext cx="686406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b="1" dirty="0">
                <a:gradFill>
                  <a:gsLst>
                    <a:gs pos="0">
                      <a:srgbClr val="FFD600"/>
                    </a:gs>
                    <a:gs pos="100000">
                      <a:srgbClr val="F39200"/>
                    </a:gs>
                  </a:gsLst>
                  <a:lin ang="2700000" scaled="0"/>
                </a:gradFill>
              </a:rPr>
              <a:t>B2B</a:t>
            </a:r>
          </a:p>
        </p:txBody>
      </p:sp>
      <p:sp>
        <p:nvSpPr>
          <p:cNvPr id="13" name="Pentagono 12">
            <a:extLst>
              <a:ext uri="{FF2B5EF4-FFF2-40B4-BE49-F238E27FC236}">
                <a16:creationId xmlns:a16="http://schemas.microsoft.com/office/drawing/2014/main" id="{3E230B1D-3158-6E4E-ABF1-0941C3FAA0A1}"/>
              </a:ext>
            </a:extLst>
          </p:cNvPr>
          <p:cNvSpPr/>
          <p:nvPr/>
        </p:nvSpPr>
        <p:spPr>
          <a:xfrm>
            <a:off x="4819091" y="4132199"/>
            <a:ext cx="4772306" cy="2355581"/>
          </a:xfrm>
          <a:prstGeom prst="homePlate">
            <a:avLst>
              <a:gd name="adj" fmla="val 38560"/>
            </a:avLst>
          </a:prstGeom>
          <a:noFill/>
          <a:ln w="38100">
            <a:gradFill>
              <a:gsLst>
                <a:gs pos="0">
                  <a:srgbClr val="FFD600"/>
                </a:gs>
                <a:gs pos="100000">
                  <a:srgbClr val="F39200"/>
                </a:gs>
              </a:gsLst>
              <a:lin ang="5400000" scaled="1"/>
            </a:gradFill>
            <a:prstDash val="dash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216000" tIns="216000" rIns="27093" bIns="288000" numCol="1" spcCol="38100" rtlCol="0" anchor="ctr">
            <a:spAutoFit/>
          </a:bodyPr>
          <a:lstStyle/>
          <a:p>
            <a:r>
              <a:rPr lang="it-IT" dirty="0">
                <a:solidFill>
                  <a:schemeClr val="bg1"/>
                </a:solidFill>
                <a:latin typeface="Inter Light BETA" panose="020B0402030000000004" pitchFamily="34" charset="0"/>
                <a:ea typeface="Inter Light BETA" panose="020B0402030000000004" pitchFamily="34" charset="0"/>
                <a:sym typeface="Helvetica Neue Medium"/>
              </a:rPr>
              <a:t>Tutti i prodotti e le fasi registrate sono rintracciate in modo ricorsivo, dal prodotto finale alle materie prime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16819600-EC18-7341-A696-29C0E8D5330E}"/>
              </a:ext>
            </a:extLst>
          </p:cNvPr>
          <p:cNvSpPr txBox="1"/>
          <p:nvPr/>
        </p:nvSpPr>
        <p:spPr>
          <a:xfrm>
            <a:off x="464946" y="1872750"/>
            <a:ext cx="7328556" cy="448669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7093" tIns="27093" rIns="27093" bIns="27093" numCol="1" spcCol="38100" rtlCol="0" anchor="ctr">
            <a:spAutoFit/>
          </a:bodyPr>
          <a:lstStyle/>
          <a:p>
            <a:pPr>
              <a:lnSpc>
                <a:spcPct val="80000"/>
              </a:lnSpc>
              <a:spcBef>
                <a:spcPts val="0"/>
              </a:spcBef>
            </a:pPr>
            <a:r>
              <a:rPr lang="it-IT" sz="3200" dirty="0">
                <a:gradFill>
                  <a:gsLst>
                    <a:gs pos="0">
                      <a:srgbClr val="FFD600"/>
                    </a:gs>
                    <a:gs pos="100000">
                      <a:srgbClr val="F39200"/>
                    </a:gs>
                  </a:gsLst>
                  <a:lin ang="2700000" scaled="0"/>
                </a:gradFill>
                <a:latin typeface="+mj-lt"/>
                <a:sym typeface="Inter Bold"/>
              </a:rPr>
              <a:t>Fasi registrate nella </a:t>
            </a:r>
            <a:r>
              <a:rPr lang="it-IT" sz="3200" dirty="0" err="1">
                <a:gradFill>
                  <a:gsLst>
                    <a:gs pos="0">
                      <a:srgbClr val="FFD600"/>
                    </a:gs>
                    <a:gs pos="100000">
                      <a:srgbClr val="F39200"/>
                    </a:gs>
                  </a:gsLst>
                  <a:lin ang="2700000" scaled="0"/>
                </a:gradFill>
                <a:latin typeface="+mj-lt"/>
                <a:sym typeface="Inter Bold"/>
              </a:rPr>
              <a:t>Blockchain</a:t>
            </a:r>
            <a:endParaRPr lang="it-IT" sz="3200" dirty="0">
              <a:gradFill>
                <a:gsLst>
                  <a:gs pos="0">
                    <a:srgbClr val="FFD600"/>
                  </a:gs>
                  <a:gs pos="100000">
                    <a:srgbClr val="F39200"/>
                  </a:gs>
                </a:gsLst>
                <a:lin ang="2700000" scaled="0"/>
              </a:gradFill>
              <a:latin typeface="+mj-lt"/>
              <a:sym typeface="Inter Extra Light BETA"/>
            </a:endParaRP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525CB577-FB1F-6B41-97F2-10FAFE5DDD67}"/>
              </a:ext>
            </a:extLst>
          </p:cNvPr>
          <p:cNvSpPr txBox="1"/>
          <p:nvPr/>
        </p:nvSpPr>
        <p:spPr>
          <a:xfrm>
            <a:off x="629477" y="7383233"/>
            <a:ext cx="2891880" cy="754394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7093" tIns="27093" rIns="27093" bIns="27093" numCol="1" spcCol="38100" rtlCol="0" anchor="ctr">
            <a:spAutoFit/>
          </a:bodyPr>
          <a:lstStyle/>
          <a:p>
            <a:pPr marL="0" marR="0" indent="0" algn="ctr" defTabSz="1733930" rtl="0" fontAlgn="auto" latinLnBrk="0" hangingPunct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3200" u="none" strike="noStrike" cap="none" spc="0" normalizeH="0" baseline="0" dirty="0" err="1">
                <a:ln>
                  <a:noFill/>
                </a:ln>
                <a:gradFill>
                  <a:gsLst>
                    <a:gs pos="0">
                      <a:srgbClr val="FFD600"/>
                    </a:gs>
                    <a:gs pos="100000">
                      <a:srgbClr val="F39200"/>
                    </a:gs>
                  </a:gsLst>
                  <a:lin ang="2700000" scaled="0"/>
                </a:gradFill>
                <a:effectLst/>
                <a:uFillTx/>
                <a:latin typeface="Inter Extra Light BETA" panose="020B0302030000000004" pitchFamily="34" charset="0"/>
                <a:ea typeface="Inter Extra Light BETA" panose="020B0302030000000004" pitchFamily="34" charset="0"/>
                <a:sym typeface="Inter Regular"/>
              </a:rPr>
              <a:t>Blockchain</a:t>
            </a:r>
            <a:endParaRPr kumimoji="0" lang="it-IT" sz="3200" u="none" strike="noStrike" cap="none" spc="0" normalizeH="0" baseline="0" dirty="0">
              <a:ln>
                <a:noFill/>
              </a:ln>
              <a:gradFill>
                <a:gsLst>
                  <a:gs pos="0">
                    <a:srgbClr val="FFD600"/>
                  </a:gs>
                  <a:gs pos="100000">
                    <a:srgbClr val="F39200"/>
                  </a:gs>
                </a:gsLst>
                <a:lin ang="2700000" scaled="0"/>
              </a:gradFill>
              <a:effectLst/>
              <a:uFillTx/>
              <a:latin typeface="Inter Extra Light BETA" panose="020B0302030000000004" pitchFamily="34" charset="0"/>
              <a:ea typeface="Inter Extra Light BETA" panose="020B0302030000000004" pitchFamily="34" charset="0"/>
              <a:sym typeface="Inter Regular"/>
            </a:endParaRPr>
          </a:p>
        </p:txBody>
      </p:sp>
      <p:pic>
        <p:nvPicPr>
          <p:cNvPr id="18" name="Immagine 17">
            <a:extLst>
              <a:ext uri="{FF2B5EF4-FFF2-40B4-BE49-F238E27FC236}">
                <a16:creationId xmlns:a16="http://schemas.microsoft.com/office/drawing/2014/main" id="{AE09898F-952C-BD45-BCF0-BA7444DBE2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946" y="3645662"/>
            <a:ext cx="3340100" cy="3365500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9E3384C0-1760-BB40-927A-A2205926A5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90330" y="5948529"/>
            <a:ext cx="1028256" cy="1028256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D4DFE0F1-F048-5E44-A2F5-4E7B26A62E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29036" y="3510918"/>
            <a:ext cx="1298878" cy="983868"/>
          </a:xfrm>
          <a:prstGeom prst="rect">
            <a:avLst/>
          </a:prstGeom>
        </p:spPr>
      </p:pic>
      <p:sp>
        <p:nvSpPr>
          <p:cNvPr id="20" name="Titolo presentazione">
            <a:extLst>
              <a:ext uri="{FF2B5EF4-FFF2-40B4-BE49-F238E27FC236}">
                <a16:creationId xmlns:a16="http://schemas.microsoft.com/office/drawing/2014/main" id="{133AFDEB-B62E-D44F-9735-61900B2E6F57}"/>
              </a:ext>
            </a:extLst>
          </p:cNvPr>
          <p:cNvSpPr txBox="1">
            <a:spLocks/>
          </p:cNvSpPr>
          <p:nvPr/>
        </p:nvSpPr>
        <p:spPr>
          <a:xfrm>
            <a:off x="7704667" y="629938"/>
            <a:ext cx="4842933" cy="29548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27093" tIns="27093" rIns="27093" bIns="27093">
            <a:normAutofit/>
          </a:bodyPr>
          <a:lstStyle>
            <a:lvl1pPr marL="0" marR="0" indent="0" algn="r" defTabSz="173393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 i="0" u="none" strike="noStrike" cap="none" spc="0" baseline="0">
                <a:solidFill>
                  <a:schemeClr val="bg1"/>
                </a:solidFill>
                <a:uFillTx/>
                <a:latin typeface="+mn-lt"/>
                <a:ea typeface="+mn-ea"/>
                <a:cs typeface="+mn-cs"/>
                <a:sym typeface="Inter Bold"/>
              </a:defRPr>
            </a:lvl1pPr>
            <a:lvl2pPr marL="0" marR="0" indent="0" algn="l" defTabSz="587022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chemeClr val="bg1"/>
                </a:solidFill>
                <a:uFillTx/>
                <a:latin typeface="+mn-lt"/>
                <a:ea typeface="+mn-ea"/>
                <a:cs typeface="+mn-cs"/>
                <a:sym typeface="Inter Bold"/>
              </a:defRPr>
            </a:lvl2pPr>
            <a:lvl3pPr marL="0" marR="0" indent="0" algn="l" defTabSz="587022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chemeClr val="bg1"/>
                </a:solidFill>
                <a:uFillTx/>
                <a:latin typeface="+mn-lt"/>
                <a:ea typeface="+mn-ea"/>
                <a:cs typeface="+mn-cs"/>
                <a:sym typeface="Inter Bold"/>
              </a:defRPr>
            </a:lvl3pPr>
            <a:lvl4pPr marL="0" marR="0" indent="0" algn="l" defTabSz="587022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chemeClr val="bg1"/>
                </a:solidFill>
                <a:uFillTx/>
                <a:latin typeface="+mn-lt"/>
                <a:ea typeface="+mn-ea"/>
                <a:cs typeface="+mn-cs"/>
                <a:sym typeface="Inter Bold"/>
              </a:defRPr>
            </a:lvl4pPr>
            <a:lvl5pPr marL="0" marR="0" indent="0" algn="l" defTabSz="587022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chemeClr val="bg1"/>
                </a:solidFill>
                <a:uFillTx/>
                <a:latin typeface="+mn-lt"/>
                <a:ea typeface="+mn-ea"/>
                <a:cs typeface="+mn-cs"/>
                <a:sym typeface="Inter Bold"/>
              </a:defRPr>
            </a:lvl5pPr>
            <a:lvl6pPr marL="0" marR="0" indent="0" algn="l" defTabSz="587022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Inter Bold"/>
              </a:defRPr>
            </a:lvl6pPr>
            <a:lvl7pPr marL="0" marR="0" indent="0" algn="l" defTabSz="587022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Inter Bold"/>
              </a:defRPr>
            </a:lvl7pPr>
            <a:lvl8pPr marL="0" marR="0" indent="0" algn="l" defTabSz="587022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Inter Bold"/>
              </a:defRPr>
            </a:lvl8pPr>
            <a:lvl9pPr marL="0" marR="0" indent="0" algn="l" defTabSz="587022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Inter Bold"/>
              </a:defRPr>
            </a:lvl9pPr>
          </a:lstStyle>
          <a:p>
            <a:pPr hangingPunct="1"/>
            <a:r>
              <a:rPr lang="it-IT" sz="1800">
                <a:solidFill>
                  <a:srgbClr val="29235C"/>
                </a:solidFill>
                <a:latin typeface="Inter Extra Light BETA" panose="020B0302030000000004" pitchFamily="34" charset="0"/>
                <a:ea typeface="Inter Extra Light BETA" panose="020B0302030000000004" pitchFamily="34" charset="0"/>
              </a:rPr>
              <a:t>La Blockchain nel sistema manifatturiero</a:t>
            </a:r>
            <a:endParaRPr lang="it-IT" sz="1800" dirty="0">
              <a:solidFill>
                <a:srgbClr val="29235C"/>
              </a:solidFill>
              <a:latin typeface="Inter Extra Light BETA" panose="020B0302030000000004" pitchFamily="34" charset="0"/>
              <a:ea typeface="Inter Extra Light BETA" panose="020B03020300000000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9659221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Titolo presentazione"/>
          <p:cNvSpPr txBox="1">
            <a:spLocks noGrp="1"/>
          </p:cNvSpPr>
          <p:nvPr>
            <p:ph type="body" idx="13"/>
          </p:nvPr>
        </p:nvSpPr>
        <p:spPr>
          <a:xfrm>
            <a:off x="7704667" y="629938"/>
            <a:ext cx="4842933" cy="295489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it-IT" sz="1800" dirty="0">
                <a:solidFill>
                  <a:srgbClr val="29235C"/>
                </a:solidFill>
                <a:latin typeface="Inter Extra Light BETA" panose="020B0302030000000004" pitchFamily="34" charset="0"/>
                <a:ea typeface="Inter Extra Light BETA" panose="020B0302030000000004" pitchFamily="34" charset="0"/>
              </a:rPr>
              <a:t>La </a:t>
            </a:r>
            <a:r>
              <a:rPr lang="it-IT" sz="1800" dirty="0" err="1">
                <a:solidFill>
                  <a:srgbClr val="29235C"/>
                </a:solidFill>
                <a:latin typeface="Inter Extra Light BETA" panose="020B0302030000000004" pitchFamily="34" charset="0"/>
                <a:ea typeface="Inter Extra Light BETA" panose="020B0302030000000004" pitchFamily="34" charset="0"/>
              </a:rPr>
              <a:t>Blockchain</a:t>
            </a:r>
            <a:r>
              <a:rPr lang="it-IT" sz="1800" dirty="0">
                <a:solidFill>
                  <a:srgbClr val="29235C"/>
                </a:solidFill>
                <a:latin typeface="Inter Extra Light BETA" panose="020B0302030000000004" pitchFamily="34" charset="0"/>
                <a:ea typeface="Inter Extra Light BETA" panose="020B0302030000000004" pitchFamily="34" charset="0"/>
              </a:rPr>
              <a:t> nel sistema manifatturiero</a:t>
            </a:r>
          </a:p>
        </p:txBody>
      </p:sp>
      <p:sp>
        <p:nvSpPr>
          <p:cNvPr id="75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12303223" y="8966851"/>
            <a:ext cx="200887" cy="295488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2</a:t>
            </a:fld>
            <a:endParaRPr/>
          </a:p>
        </p:txBody>
      </p:sp>
      <p:sp>
        <p:nvSpPr>
          <p:cNvPr id="76" name="Esempio di testo"/>
          <p:cNvSpPr txBox="1">
            <a:spLocks noGrp="1"/>
          </p:cNvSpPr>
          <p:nvPr>
            <p:ph type="body" sz="half" idx="1"/>
          </p:nvPr>
        </p:nvSpPr>
        <p:spPr>
          <a:xfrm>
            <a:off x="474132" y="2257960"/>
            <a:ext cx="10513908" cy="4267154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it-IT" sz="3600" dirty="0">
                <a:latin typeface="Inter Light BETA" panose="020B0402030000000004" pitchFamily="34" charset="0"/>
                <a:ea typeface="Inter Light BETA" panose="020B0402030000000004" pitchFamily="34" charset="0"/>
              </a:rPr>
              <a:t>L’esperienza dei progetti europei </a:t>
            </a:r>
            <a:r>
              <a:rPr lang="it-IT" sz="3600" dirty="0">
                <a:solidFill>
                  <a:srgbClr val="FFD600"/>
                </a:solidFill>
                <a:latin typeface="Inter Light BETA" panose="020B0402030000000004" pitchFamily="34" charset="0"/>
                <a:ea typeface="Inter Light BETA" panose="020B0402030000000004" pitchFamily="34" charset="0"/>
                <a:sym typeface="Inter Extra Light BETA"/>
              </a:rPr>
              <a:t>NIMBLE</a:t>
            </a:r>
            <a:r>
              <a:rPr lang="it-IT" sz="3600" dirty="0">
                <a:latin typeface="Inter Light BETA" panose="020B0402030000000004" pitchFamily="34" charset="0"/>
                <a:ea typeface="Inter Light BETA" panose="020B0402030000000004" pitchFamily="34" charset="0"/>
              </a:rPr>
              <a:t> e </a:t>
            </a:r>
            <a:r>
              <a:rPr lang="it-IT" sz="3600" dirty="0">
                <a:solidFill>
                  <a:srgbClr val="FFD600"/>
                </a:solidFill>
                <a:latin typeface="Inter Light BETA" panose="020B0402030000000004" pitchFamily="34" charset="0"/>
                <a:ea typeface="Inter Light BETA" panose="020B0402030000000004" pitchFamily="34" charset="0"/>
              </a:rPr>
              <a:t>BOOST 4.0 </a:t>
            </a:r>
            <a:r>
              <a:rPr lang="it-IT" sz="3600" dirty="0">
                <a:latin typeface="Inter Light BETA" panose="020B0402030000000004" pitchFamily="34" charset="0"/>
                <a:ea typeface="Inter Light BETA" panose="020B0402030000000004" pitchFamily="34" charset="0"/>
              </a:rPr>
              <a:t>ha permesso a Domina di acquisire nuove competenze nell’utilizzo della </a:t>
            </a:r>
            <a:r>
              <a:rPr lang="it-IT" sz="3600" b="1" dirty="0" err="1">
                <a:latin typeface="Inter Semi Bold" panose="020B0502030000000004" pitchFamily="34" charset="0"/>
                <a:ea typeface="Inter Semi Bold" panose="020B0502030000000004" pitchFamily="34" charset="0"/>
              </a:rPr>
              <a:t>Blockchain</a:t>
            </a:r>
            <a:r>
              <a:rPr lang="it-IT" sz="3600" dirty="0">
                <a:latin typeface="Inter Light BETA" panose="020B0402030000000004" pitchFamily="34" charset="0"/>
                <a:ea typeface="Inter Light BETA" panose="020B0402030000000004" pitchFamily="34" charset="0"/>
              </a:rPr>
              <a:t> in un sistema manifatturiero complesso come quello tessile-fashion e studiare soluzioni trasversali a diversi settori.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71EBAA90-B185-654C-A693-41F8F29437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133" y="6925590"/>
            <a:ext cx="1424940" cy="1424940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048844C4-3106-1A44-BC6B-E5CBDF69BD9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7133" y="6925589"/>
            <a:ext cx="1424941" cy="1424941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7B6C49F9-D12F-7244-B7DB-42C10C28466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7313" y="7135935"/>
            <a:ext cx="6585910" cy="1031715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12301347" y="8966851"/>
            <a:ext cx="204640" cy="295488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20</a:t>
            </a:fld>
            <a:endParaRPr/>
          </a:p>
        </p:txBody>
      </p:sp>
      <p:sp>
        <p:nvSpPr>
          <p:cNvPr id="15" name="Freccia destra 14">
            <a:extLst>
              <a:ext uri="{FF2B5EF4-FFF2-40B4-BE49-F238E27FC236}">
                <a16:creationId xmlns:a16="http://schemas.microsoft.com/office/drawing/2014/main" id="{D06DA3B8-E0E2-DB4A-9B32-F20CBD415B81}"/>
              </a:ext>
            </a:extLst>
          </p:cNvPr>
          <p:cNvSpPr/>
          <p:nvPr/>
        </p:nvSpPr>
        <p:spPr>
          <a:xfrm>
            <a:off x="4586911" y="4365939"/>
            <a:ext cx="4622440" cy="1650576"/>
          </a:xfrm>
          <a:prstGeom prst="rightArrow">
            <a:avLst>
              <a:gd name="adj1" fmla="val 92631"/>
              <a:gd name="adj2" fmla="val 19856"/>
            </a:avLst>
          </a:prstGeom>
          <a:solidFill>
            <a:schemeClr val="accent4">
              <a:lumMod val="20000"/>
              <a:lumOff val="80000"/>
            </a:schemeClr>
          </a:solidFill>
          <a:ln w="25400" cap="flat">
            <a:solidFill>
              <a:schemeClr val="tx1"/>
            </a:solidFill>
            <a:prstDash val="dash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7093" tIns="27093" rIns="27093" bIns="27093" numCol="1" spcCol="38100" rtlCol="0" anchor="ctr">
            <a:spAutoFit/>
          </a:bodyPr>
          <a:lstStyle/>
          <a:p>
            <a:pPr algn="ctr" defTabSz="587022">
              <a:lnSpc>
                <a:spcPct val="100000"/>
              </a:lnSpc>
              <a:spcBef>
                <a:spcPts val="0"/>
              </a:spcBef>
            </a:pPr>
            <a:r>
              <a:rPr kumimoji="0" lang="it-IT" b="0" i="0" u="none" strike="noStrike" cap="none" spc="0" normalizeH="0" baseline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rPr>
              <a:t>Tutti i prodotti e le fasi registrate sono rintracciate in modo ricorsivo, dal prodotto finale alle materie prime</a:t>
            </a:r>
          </a:p>
        </p:txBody>
      </p:sp>
      <p:pic>
        <p:nvPicPr>
          <p:cNvPr id="8" name="Elemento grafico 7" descr="Utente">
            <a:extLst>
              <a:ext uri="{FF2B5EF4-FFF2-40B4-BE49-F238E27FC236}">
                <a16:creationId xmlns:a16="http://schemas.microsoft.com/office/drawing/2014/main" id="{7788CE68-8C67-5E42-AF63-68C4B89273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634777" y="3445075"/>
            <a:ext cx="1659179" cy="1659179"/>
          </a:xfrm>
          <a:prstGeom prst="rect">
            <a:avLst/>
          </a:prstGeom>
        </p:spPr>
      </p:pic>
      <p:pic>
        <p:nvPicPr>
          <p:cNvPr id="16" name="Elemento grafico 15" descr="Fabbrica">
            <a:extLst>
              <a:ext uri="{FF2B5EF4-FFF2-40B4-BE49-F238E27FC236}">
                <a16:creationId xmlns:a16="http://schemas.microsoft.com/office/drawing/2014/main" id="{045AD1AE-7B11-A340-8DC0-42F9215634E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752930" y="5612680"/>
            <a:ext cx="1422872" cy="1422872"/>
          </a:xfrm>
          <a:prstGeom prst="rect">
            <a:avLst/>
          </a:prstGeom>
        </p:spPr>
      </p:pic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6A023154-92E4-C642-961E-9AF370FA62F6}"/>
              </a:ext>
            </a:extLst>
          </p:cNvPr>
          <p:cNvSpPr txBox="1"/>
          <p:nvPr/>
        </p:nvSpPr>
        <p:spPr>
          <a:xfrm>
            <a:off x="9018426" y="6792452"/>
            <a:ext cx="2891880" cy="865193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7093" tIns="27093" rIns="27093" bIns="27093" numCol="1" spcCol="38100" rtlCol="0" anchor="ctr">
            <a:spAutoFit/>
          </a:bodyPr>
          <a:lstStyle/>
          <a:p>
            <a:pPr marL="0" marR="0" indent="0" algn="ctr" defTabSz="1733930" rtl="0" fontAlgn="auto" latinLnBrk="0" hangingPunct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40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Inter Regular"/>
                <a:ea typeface="Inter Regular"/>
                <a:cs typeface="Inter Regular"/>
                <a:sym typeface="Inter Regular"/>
              </a:rPr>
              <a:t>Stakeholders</a:t>
            </a:r>
            <a:endParaRPr kumimoji="0" lang="it-IT" sz="4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Inter Regular"/>
              <a:ea typeface="Inter Regular"/>
              <a:cs typeface="Inter Regular"/>
              <a:sym typeface="Inter Regular"/>
            </a:endParaRPr>
          </a:p>
        </p:txBody>
      </p:sp>
      <p:sp>
        <p:nvSpPr>
          <p:cNvPr id="17" name="Rettangolo 16">
            <a:extLst>
              <a:ext uri="{FF2B5EF4-FFF2-40B4-BE49-F238E27FC236}">
                <a16:creationId xmlns:a16="http://schemas.microsoft.com/office/drawing/2014/main" id="{065224F4-5590-A14C-BABA-7C8438258FDD}"/>
              </a:ext>
            </a:extLst>
          </p:cNvPr>
          <p:cNvSpPr/>
          <p:nvPr/>
        </p:nvSpPr>
        <p:spPr>
          <a:xfrm>
            <a:off x="9466683" y="3160285"/>
            <a:ext cx="1893468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dirty="0"/>
              <a:t>B2C e dogane</a:t>
            </a:r>
          </a:p>
        </p:txBody>
      </p:sp>
      <p:sp>
        <p:nvSpPr>
          <p:cNvPr id="21" name="Rettangolo 20">
            <a:extLst>
              <a:ext uri="{FF2B5EF4-FFF2-40B4-BE49-F238E27FC236}">
                <a16:creationId xmlns:a16="http://schemas.microsoft.com/office/drawing/2014/main" id="{D8C7849D-8F7D-304E-ACBD-793D8B610C04}"/>
              </a:ext>
            </a:extLst>
          </p:cNvPr>
          <p:cNvSpPr/>
          <p:nvPr/>
        </p:nvSpPr>
        <p:spPr>
          <a:xfrm>
            <a:off x="10071005" y="5389044"/>
            <a:ext cx="670376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dirty="0"/>
              <a:t>B2B</a:t>
            </a:r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BD4CE2EE-F08E-744A-A7B9-450C829FD87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80617" y="2908614"/>
            <a:ext cx="10677056" cy="524571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783E3DEA-003C-3443-9C70-00667A6C221A}"/>
              </a:ext>
            </a:extLst>
          </p:cNvPr>
          <p:cNvSpPr txBox="1"/>
          <p:nvPr/>
        </p:nvSpPr>
        <p:spPr>
          <a:xfrm>
            <a:off x="0" y="1821350"/>
            <a:ext cx="13004800" cy="547158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7093" tIns="27093" rIns="27093" bIns="27093" numCol="1" spcCol="38100" rtlCol="0" anchor="ctr">
            <a:spAutoFit/>
          </a:bodyPr>
          <a:lstStyle/>
          <a:p>
            <a:pPr algn="ctr">
              <a:lnSpc>
                <a:spcPct val="80000"/>
              </a:lnSpc>
              <a:spcBef>
                <a:spcPts val="0"/>
              </a:spcBef>
            </a:pPr>
            <a:r>
              <a:rPr lang="it-IT" sz="4000" dirty="0">
                <a:gradFill>
                  <a:gsLst>
                    <a:gs pos="0">
                      <a:srgbClr val="FFD600"/>
                    </a:gs>
                    <a:gs pos="100000">
                      <a:srgbClr val="F39200"/>
                    </a:gs>
                  </a:gsLst>
                  <a:lin ang="2700000" scaled="0"/>
                </a:gradFill>
                <a:latin typeface="+mj-lt"/>
                <a:sym typeface="Inter Bold"/>
              </a:rPr>
              <a:t>Tracciatura prodotto dalla </a:t>
            </a:r>
            <a:r>
              <a:rPr lang="it-IT" sz="4000" dirty="0" err="1">
                <a:gradFill>
                  <a:gsLst>
                    <a:gs pos="0">
                      <a:srgbClr val="FFD600"/>
                    </a:gs>
                    <a:gs pos="100000">
                      <a:srgbClr val="F39200"/>
                    </a:gs>
                  </a:gsLst>
                  <a:lin ang="2700000" scaled="0"/>
                </a:gradFill>
                <a:latin typeface="+mj-lt"/>
                <a:sym typeface="Inter Bold"/>
              </a:rPr>
              <a:t>Blockchain</a:t>
            </a:r>
            <a:endParaRPr lang="it-IT" sz="4000" dirty="0">
              <a:gradFill>
                <a:gsLst>
                  <a:gs pos="0">
                    <a:srgbClr val="FFD600"/>
                  </a:gs>
                  <a:gs pos="100000">
                    <a:srgbClr val="F39200"/>
                  </a:gs>
                </a:gsLst>
                <a:lin ang="2700000" scaled="0"/>
              </a:gradFill>
              <a:latin typeface="+mj-lt"/>
              <a:sym typeface="Inter Extra Light BETA"/>
            </a:endParaRPr>
          </a:p>
        </p:txBody>
      </p:sp>
      <p:sp>
        <p:nvSpPr>
          <p:cNvPr id="18" name="Titolo presentazione">
            <a:extLst>
              <a:ext uri="{FF2B5EF4-FFF2-40B4-BE49-F238E27FC236}">
                <a16:creationId xmlns:a16="http://schemas.microsoft.com/office/drawing/2014/main" id="{48AF7D0F-7ADD-264C-B63A-A05C97D58947}"/>
              </a:ext>
            </a:extLst>
          </p:cNvPr>
          <p:cNvSpPr txBox="1">
            <a:spLocks/>
          </p:cNvSpPr>
          <p:nvPr/>
        </p:nvSpPr>
        <p:spPr>
          <a:xfrm>
            <a:off x="7704667" y="629938"/>
            <a:ext cx="4842933" cy="29548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27093" tIns="27093" rIns="27093" bIns="27093">
            <a:normAutofit/>
          </a:bodyPr>
          <a:lstStyle>
            <a:lvl1pPr marL="0" marR="0" indent="0" algn="r" defTabSz="173393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 i="0" u="none" strike="noStrike" cap="none" spc="0" baseline="0">
                <a:solidFill>
                  <a:schemeClr val="bg1"/>
                </a:solidFill>
                <a:uFillTx/>
                <a:latin typeface="+mn-lt"/>
                <a:ea typeface="+mn-ea"/>
                <a:cs typeface="+mn-cs"/>
                <a:sym typeface="Inter Bold"/>
              </a:defRPr>
            </a:lvl1pPr>
            <a:lvl2pPr marL="0" marR="0" indent="0" algn="l" defTabSz="587022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chemeClr val="bg1"/>
                </a:solidFill>
                <a:uFillTx/>
                <a:latin typeface="+mn-lt"/>
                <a:ea typeface="+mn-ea"/>
                <a:cs typeface="+mn-cs"/>
                <a:sym typeface="Inter Bold"/>
              </a:defRPr>
            </a:lvl2pPr>
            <a:lvl3pPr marL="0" marR="0" indent="0" algn="l" defTabSz="587022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chemeClr val="bg1"/>
                </a:solidFill>
                <a:uFillTx/>
                <a:latin typeface="+mn-lt"/>
                <a:ea typeface="+mn-ea"/>
                <a:cs typeface="+mn-cs"/>
                <a:sym typeface="Inter Bold"/>
              </a:defRPr>
            </a:lvl3pPr>
            <a:lvl4pPr marL="0" marR="0" indent="0" algn="l" defTabSz="587022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chemeClr val="bg1"/>
                </a:solidFill>
                <a:uFillTx/>
                <a:latin typeface="+mn-lt"/>
                <a:ea typeface="+mn-ea"/>
                <a:cs typeface="+mn-cs"/>
                <a:sym typeface="Inter Bold"/>
              </a:defRPr>
            </a:lvl4pPr>
            <a:lvl5pPr marL="0" marR="0" indent="0" algn="l" defTabSz="587022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chemeClr val="bg1"/>
                </a:solidFill>
                <a:uFillTx/>
                <a:latin typeface="+mn-lt"/>
                <a:ea typeface="+mn-ea"/>
                <a:cs typeface="+mn-cs"/>
                <a:sym typeface="Inter Bold"/>
              </a:defRPr>
            </a:lvl5pPr>
            <a:lvl6pPr marL="0" marR="0" indent="0" algn="l" defTabSz="587022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Inter Bold"/>
              </a:defRPr>
            </a:lvl6pPr>
            <a:lvl7pPr marL="0" marR="0" indent="0" algn="l" defTabSz="587022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Inter Bold"/>
              </a:defRPr>
            </a:lvl7pPr>
            <a:lvl8pPr marL="0" marR="0" indent="0" algn="l" defTabSz="587022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Inter Bold"/>
              </a:defRPr>
            </a:lvl8pPr>
            <a:lvl9pPr marL="0" marR="0" indent="0" algn="l" defTabSz="587022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Inter Bold"/>
              </a:defRPr>
            </a:lvl9pPr>
          </a:lstStyle>
          <a:p>
            <a:pPr hangingPunct="1"/>
            <a:r>
              <a:rPr lang="it-IT" sz="1800">
                <a:solidFill>
                  <a:srgbClr val="29235C"/>
                </a:solidFill>
                <a:latin typeface="Inter Extra Light BETA" panose="020B0302030000000004" pitchFamily="34" charset="0"/>
                <a:ea typeface="Inter Extra Light BETA" panose="020B0302030000000004" pitchFamily="34" charset="0"/>
              </a:rPr>
              <a:t>La Blockchain nel sistema manifatturiero</a:t>
            </a:r>
            <a:endParaRPr lang="it-IT" sz="1800" dirty="0">
              <a:solidFill>
                <a:srgbClr val="29235C"/>
              </a:solidFill>
              <a:latin typeface="Inter Extra Light BETA" panose="020B0302030000000004" pitchFamily="34" charset="0"/>
              <a:ea typeface="Inter Extra Light BETA" panose="020B03020300000000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0442976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12301347" y="8966851"/>
            <a:ext cx="204640" cy="295488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21</a:t>
            </a:fld>
            <a:endParaRPr/>
          </a:p>
        </p:txBody>
      </p:sp>
      <p:sp>
        <p:nvSpPr>
          <p:cNvPr id="15" name="Freccia destra 14">
            <a:extLst>
              <a:ext uri="{FF2B5EF4-FFF2-40B4-BE49-F238E27FC236}">
                <a16:creationId xmlns:a16="http://schemas.microsoft.com/office/drawing/2014/main" id="{D06DA3B8-E0E2-DB4A-9B32-F20CBD415B81}"/>
              </a:ext>
            </a:extLst>
          </p:cNvPr>
          <p:cNvSpPr/>
          <p:nvPr/>
        </p:nvSpPr>
        <p:spPr>
          <a:xfrm>
            <a:off x="4586911" y="4365939"/>
            <a:ext cx="4622440" cy="1650576"/>
          </a:xfrm>
          <a:prstGeom prst="rightArrow">
            <a:avLst>
              <a:gd name="adj1" fmla="val 92631"/>
              <a:gd name="adj2" fmla="val 19856"/>
            </a:avLst>
          </a:prstGeom>
          <a:solidFill>
            <a:schemeClr val="accent4">
              <a:lumMod val="20000"/>
              <a:lumOff val="80000"/>
            </a:schemeClr>
          </a:solidFill>
          <a:ln w="25400" cap="flat">
            <a:solidFill>
              <a:schemeClr val="tx1"/>
            </a:solidFill>
            <a:prstDash val="dash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7093" tIns="27093" rIns="27093" bIns="27093" numCol="1" spcCol="38100" rtlCol="0" anchor="ctr">
            <a:spAutoFit/>
          </a:bodyPr>
          <a:lstStyle/>
          <a:p>
            <a:pPr algn="ctr" defTabSz="587022">
              <a:lnSpc>
                <a:spcPct val="100000"/>
              </a:lnSpc>
              <a:spcBef>
                <a:spcPts val="0"/>
              </a:spcBef>
            </a:pPr>
            <a:r>
              <a:rPr kumimoji="0" lang="it-IT" b="0" i="0" u="none" strike="noStrike" cap="none" spc="0" normalizeH="0" baseline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rPr>
              <a:t>Tutti i prodotti e le fasi registrate sono rintracciate in modo ricorsivo, dal prodotto finale alle materie prime</a:t>
            </a:r>
          </a:p>
        </p:txBody>
      </p:sp>
      <p:pic>
        <p:nvPicPr>
          <p:cNvPr id="8" name="Elemento grafico 7" descr="Utente">
            <a:extLst>
              <a:ext uri="{FF2B5EF4-FFF2-40B4-BE49-F238E27FC236}">
                <a16:creationId xmlns:a16="http://schemas.microsoft.com/office/drawing/2014/main" id="{7788CE68-8C67-5E42-AF63-68C4B89273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634777" y="3445075"/>
            <a:ext cx="1659179" cy="1659179"/>
          </a:xfrm>
          <a:prstGeom prst="rect">
            <a:avLst/>
          </a:prstGeom>
        </p:spPr>
      </p:pic>
      <p:pic>
        <p:nvPicPr>
          <p:cNvPr id="16" name="Elemento grafico 15" descr="Fabbrica">
            <a:extLst>
              <a:ext uri="{FF2B5EF4-FFF2-40B4-BE49-F238E27FC236}">
                <a16:creationId xmlns:a16="http://schemas.microsoft.com/office/drawing/2014/main" id="{045AD1AE-7B11-A340-8DC0-42F9215634E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752930" y="5612680"/>
            <a:ext cx="1422872" cy="1422872"/>
          </a:xfrm>
          <a:prstGeom prst="rect">
            <a:avLst/>
          </a:prstGeom>
        </p:spPr>
      </p:pic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6A023154-92E4-C642-961E-9AF370FA62F6}"/>
              </a:ext>
            </a:extLst>
          </p:cNvPr>
          <p:cNvSpPr txBox="1"/>
          <p:nvPr/>
        </p:nvSpPr>
        <p:spPr>
          <a:xfrm>
            <a:off x="9018426" y="6792452"/>
            <a:ext cx="2891880" cy="865193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7093" tIns="27093" rIns="27093" bIns="27093" numCol="1" spcCol="38100" rtlCol="0" anchor="ctr">
            <a:spAutoFit/>
          </a:bodyPr>
          <a:lstStyle/>
          <a:p>
            <a:pPr marL="0" marR="0" indent="0" algn="ctr" defTabSz="1733930" rtl="0" fontAlgn="auto" latinLnBrk="0" hangingPunct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40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Inter Regular"/>
                <a:ea typeface="Inter Regular"/>
                <a:cs typeface="Inter Regular"/>
                <a:sym typeface="Inter Regular"/>
              </a:rPr>
              <a:t>Stakeholders</a:t>
            </a:r>
            <a:endParaRPr kumimoji="0" lang="it-IT" sz="4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Inter Regular"/>
              <a:ea typeface="Inter Regular"/>
              <a:cs typeface="Inter Regular"/>
              <a:sym typeface="Inter Regular"/>
            </a:endParaRPr>
          </a:p>
        </p:txBody>
      </p:sp>
      <p:sp>
        <p:nvSpPr>
          <p:cNvPr id="17" name="Rettangolo 16">
            <a:extLst>
              <a:ext uri="{FF2B5EF4-FFF2-40B4-BE49-F238E27FC236}">
                <a16:creationId xmlns:a16="http://schemas.microsoft.com/office/drawing/2014/main" id="{065224F4-5590-A14C-BABA-7C8438258FDD}"/>
              </a:ext>
            </a:extLst>
          </p:cNvPr>
          <p:cNvSpPr/>
          <p:nvPr/>
        </p:nvSpPr>
        <p:spPr>
          <a:xfrm>
            <a:off x="9466683" y="3160285"/>
            <a:ext cx="1893468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dirty="0"/>
              <a:t>B2C e dogane</a:t>
            </a:r>
          </a:p>
        </p:txBody>
      </p:sp>
      <p:sp>
        <p:nvSpPr>
          <p:cNvPr id="21" name="Rettangolo 20">
            <a:extLst>
              <a:ext uri="{FF2B5EF4-FFF2-40B4-BE49-F238E27FC236}">
                <a16:creationId xmlns:a16="http://schemas.microsoft.com/office/drawing/2014/main" id="{D8C7849D-8F7D-304E-ACBD-793D8B610C04}"/>
              </a:ext>
            </a:extLst>
          </p:cNvPr>
          <p:cNvSpPr/>
          <p:nvPr/>
        </p:nvSpPr>
        <p:spPr>
          <a:xfrm>
            <a:off x="10071005" y="5389044"/>
            <a:ext cx="670376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dirty="0"/>
              <a:t>B2B</a:t>
            </a:r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BD4CE2EE-F08E-744A-A7B9-450C829FD87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80617" y="2908614"/>
            <a:ext cx="10677055" cy="524571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3DDF278C-0B52-3A44-96A5-EC70C0D7B4D0}"/>
              </a:ext>
            </a:extLst>
          </p:cNvPr>
          <p:cNvSpPr txBox="1"/>
          <p:nvPr/>
        </p:nvSpPr>
        <p:spPr>
          <a:xfrm>
            <a:off x="0" y="1821350"/>
            <a:ext cx="13004800" cy="547158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7093" tIns="27093" rIns="27093" bIns="27093" numCol="1" spcCol="38100" rtlCol="0" anchor="ctr">
            <a:spAutoFit/>
          </a:bodyPr>
          <a:lstStyle/>
          <a:p>
            <a:pPr algn="ctr">
              <a:lnSpc>
                <a:spcPct val="80000"/>
              </a:lnSpc>
              <a:spcBef>
                <a:spcPts val="0"/>
              </a:spcBef>
            </a:pPr>
            <a:r>
              <a:rPr lang="it-IT" sz="4000" dirty="0">
                <a:gradFill>
                  <a:gsLst>
                    <a:gs pos="0">
                      <a:srgbClr val="FFD600"/>
                    </a:gs>
                    <a:gs pos="100000">
                      <a:srgbClr val="F39200"/>
                    </a:gs>
                  </a:gsLst>
                  <a:lin ang="2700000" scaled="0"/>
                </a:gradFill>
                <a:latin typeface="+mj-lt"/>
                <a:sym typeface="Inter Bold"/>
              </a:rPr>
              <a:t>Tracciatura prodotto dalla </a:t>
            </a:r>
            <a:r>
              <a:rPr lang="it-IT" sz="4000" dirty="0" err="1">
                <a:gradFill>
                  <a:gsLst>
                    <a:gs pos="0">
                      <a:srgbClr val="FFD600"/>
                    </a:gs>
                    <a:gs pos="100000">
                      <a:srgbClr val="F39200"/>
                    </a:gs>
                  </a:gsLst>
                  <a:lin ang="2700000" scaled="0"/>
                </a:gradFill>
                <a:latin typeface="+mj-lt"/>
                <a:sym typeface="Inter Bold"/>
              </a:rPr>
              <a:t>Blockchain</a:t>
            </a:r>
            <a:endParaRPr lang="it-IT" sz="4000" dirty="0">
              <a:gradFill>
                <a:gsLst>
                  <a:gs pos="0">
                    <a:srgbClr val="FFD600"/>
                  </a:gs>
                  <a:gs pos="100000">
                    <a:srgbClr val="F39200"/>
                  </a:gs>
                </a:gsLst>
                <a:lin ang="2700000" scaled="0"/>
              </a:gradFill>
              <a:latin typeface="+mj-lt"/>
              <a:sym typeface="Inter Extra Light BETA"/>
            </a:endParaRPr>
          </a:p>
        </p:txBody>
      </p:sp>
      <p:sp>
        <p:nvSpPr>
          <p:cNvPr id="14" name="Titolo presentazione">
            <a:extLst>
              <a:ext uri="{FF2B5EF4-FFF2-40B4-BE49-F238E27FC236}">
                <a16:creationId xmlns:a16="http://schemas.microsoft.com/office/drawing/2014/main" id="{3B9F283C-9248-E64C-A444-5701BE252C62}"/>
              </a:ext>
            </a:extLst>
          </p:cNvPr>
          <p:cNvSpPr txBox="1">
            <a:spLocks/>
          </p:cNvSpPr>
          <p:nvPr/>
        </p:nvSpPr>
        <p:spPr>
          <a:xfrm>
            <a:off x="7704667" y="629938"/>
            <a:ext cx="4842933" cy="29548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27093" tIns="27093" rIns="27093" bIns="27093">
            <a:normAutofit/>
          </a:bodyPr>
          <a:lstStyle>
            <a:lvl1pPr marL="0" marR="0" indent="0" algn="r" defTabSz="173393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 i="0" u="none" strike="noStrike" cap="none" spc="0" baseline="0">
                <a:solidFill>
                  <a:schemeClr val="bg1"/>
                </a:solidFill>
                <a:uFillTx/>
                <a:latin typeface="+mn-lt"/>
                <a:ea typeface="+mn-ea"/>
                <a:cs typeface="+mn-cs"/>
                <a:sym typeface="Inter Bold"/>
              </a:defRPr>
            </a:lvl1pPr>
            <a:lvl2pPr marL="0" marR="0" indent="0" algn="l" defTabSz="587022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chemeClr val="bg1"/>
                </a:solidFill>
                <a:uFillTx/>
                <a:latin typeface="+mn-lt"/>
                <a:ea typeface="+mn-ea"/>
                <a:cs typeface="+mn-cs"/>
                <a:sym typeface="Inter Bold"/>
              </a:defRPr>
            </a:lvl2pPr>
            <a:lvl3pPr marL="0" marR="0" indent="0" algn="l" defTabSz="587022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chemeClr val="bg1"/>
                </a:solidFill>
                <a:uFillTx/>
                <a:latin typeface="+mn-lt"/>
                <a:ea typeface="+mn-ea"/>
                <a:cs typeface="+mn-cs"/>
                <a:sym typeface="Inter Bold"/>
              </a:defRPr>
            </a:lvl3pPr>
            <a:lvl4pPr marL="0" marR="0" indent="0" algn="l" defTabSz="587022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chemeClr val="bg1"/>
                </a:solidFill>
                <a:uFillTx/>
                <a:latin typeface="+mn-lt"/>
                <a:ea typeface="+mn-ea"/>
                <a:cs typeface="+mn-cs"/>
                <a:sym typeface="Inter Bold"/>
              </a:defRPr>
            </a:lvl4pPr>
            <a:lvl5pPr marL="0" marR="0" indent="0" algn="l" defTabSz="587022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chemeClr val="bg1"/>
                </a:solidFill>
                <a:uFillTx/>
                <a:latin typeface="+mn-lt"/>
                <a:ea typeface="+mn-ea"/>
                <a:cs typeface="+mn-cs"/>
                <a:sym typeface="Inter Bold"/>
              </a:defRPr>
            </a:lvl5pPr>
            <a:lvl6pPr marL="0" marR="0" indent="0" algn="l" defTabSz="587022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Inter Bold"/>
              </a:defRPr>
            </a:lvl6pPr>
            <a:lvl7pPr marL="0" marR="0" indent="0" algn="l" defTabSz="587022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Inter Bold"/>
              </a:defRPr>
            </a:lvl7pPr>
            <a:lvl8pPr marL="0" marR="0" indent="0" algn="l" defTabSz="587022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Inter Bold"/>
              </a:defRPr>
            </a:lvl8pPr>
            <a:lvl9pPr marL="0" marR="0" indent="0" algn="l" defTabSz="587022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Inter Bold"/>
              </a:defRPr>
            </a:lvl9pPr>
          </a:lstStyle>
          <a:p>
            <a:pPr hangingPunct="1"/>
            <a:r>
              <a:rPr lang="it-IT" sz="1800">
                <a:solidFill>
                  <a:srgbClr val="29235C"/>
                </a:solidFill>
                <a:latin typeface="Inter Extra Light BETA" panose="020B0302030000000004" pitchFamily="34" charset="0"/>
                <a:ea typeface="Inter Extra Light BETA" panose="020B0302030000000004" pitchFamily="34" charset="0"/>
              </a:rPr>
              <a:t>La Blockchain nel sistema manifatturiero</a:t>
            </a:r>
            <a:endParaRPr lang="it-IT" sz="1800" dirty="0">
              <a:solidFill>
                <a:srgbClr val="29235C"/>
              </a:solidFill>
              <a:latin typeface="Inter Extra Light BETA" panose="020B0302030000000004" pitchFamily="34" charset="0"/>
              <a:ea typeface="Inter Extra Light BETA" panose="020B03020300000000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216123"/>
      </p:ext>
    </p:extLst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12301347" y="8966851"/>
            <a:ext cx="204640" cy="295488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22</a:t>
            </a:fld>
            <a:endParaRPr/>
          </a:p>
        </p:txBody>
      </p:sp>
      <p:sp>
        <p:nvSpPr>
          <p:cNvPr id="15" name="Freccia destra 14">
            <a:extLst>
              <a:ext uri="{FF2B5EF4-FFF2-40B4-BE49-F238E27FC236}">
                <a16:creationId xmlns:a16="http://schemas.microsoft.com/office/drawing/2014/main" id="{D06DA3B8-E0E2-DB4A-9B32-F20CBD415B81}"/>
              </a:ext>
            </a:extLst>
          </p:cNvPr>
          <p:cNvSpPr/>
          <p:nvPr/>
        </p:nvSpPr>
        <p:spPr>
          <a:xfrm>
            <a:off x="4586911" y="4365939"/>
            <a:ext cx="4622440" cy="1650576"/>
          </a:xfrm>
          <a:prstGeom prst="rightArrow">
            <a:avLst>
              <a:gd name="adj1" fmla="val 92631"/>
              <a:gd name="adj2" fmla="val 19856"/>
            </a:avLst>
          </a:prstGeom>
          <a:solidFill>
            <a:schemeClr val="accent4">
              <a:lumMod val="20000"/>
              <a:lumOff val="80000"/>
            </a:schemeClr>
          </a:solidFill>
          <a:ln w="25400" cap="flat">
            <a:solidFill>
              <a:schemeClr val="tx1"/>
            </a:solidFill>
            <a:prstDash val="dash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7093" tIns="27093" rIns="27093" bIns="27093" numCol="1" spcCol="38100" rtlCol="0" anchor="ctr">
            <a:spAutoFit/>
          </a:bodyPr>
          <a:lstStyle/>
          <a:p>
            <a:pPr algn="ctr" defTabSz="587022">
              <a:lnSpc>
                <a:spcPct val="100000"/>
              </a:lnSpc>
              <a:spcBef>
                <a:spcPts val="0"/>
              </a:spcBef>
            </a:pPr>
            <a:r>
              <a:rPr kumimoji="0" lang="it-IT" b="0" i="0" u="none" strike="noStrike" cap="none" spc="0" normalizeH="0" baseline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rPr>
              <a:t>Tutti i prodotti e le fasi registrate sono rintracciate in modo ricorsivo, dal prodotto finale alle materie prime</a:t>
            </a:r>
          </a:p>
        </p:txBody>
      </p:sp>
      <p:sp>
        <p:nvSpPr>
          <p:cNvPr id="21" name="Rettangolo 20">
            <a:extLst>
              <a:ext uri="{FF2B5EF4-FFF2-40B4-BE49-F238E27FC236}">
                <a16:creationId xmlns:a16="http://schemas.microsoft.com/office/drawing/2014/main" id="{D8C7849D-8F7D-304E-ACBD-793D8B610C04}"/>
              </a:ext>
            </a:extLst>
          </p:cNvPr>
          <p:cNvSpPr/>
          <p:nvPr/>
        </p:nvSpPr>
        <p:spPr>
          <a:xfrm>
            <a:off x="10071005" y="5389044"/>
            <a:ext cx="670376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dirty="0"/>
              <a:t>B2B</a:t>
            </a:r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BD4CE2EE-F08E-744A-A7B9-450C829FD8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41176" y="2610452"/>
            <a:ext cx="9722448" cy="598191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4" name="Rettangolo 13">
            <a:extLst>
              <a:ext uri="{FF2B5EF4-FFF2-40B4-BE49-F238E27FC236}">
                <a16:creationId xmlns:a16="http://schemas.microsoft.com/office/drawing/2014/main" id="{5EEA54EB-4E7D-2245-832A-A9799EE4A6E6}"/>
              </a:ext>
            </a:extLst>
          </p:cNvPr>
          <p:cNvSpPr/>
          <p:nvPr/>
        </p:nvSpPr>
        <p:spPr>
          <a:xfrm>
            <a:off x="7785527" y="6399550"/>
            <a:ext cx="929898" cy="123986"/>
          </a:xfrm>
          <a:prstGeom prst="rect">
            <a:avLst/>
          </a:prstGeom>
          <a:solidFill>
            <a:schemeClr val="bg1"/>
          </a:solidFill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7093" tIns="27093" rIns="27093" bIns="27093" numCol="1" spcCol="38100" rtlCol="0" anchor="ctr">
            <a:spAutoFit/>
          </a:bodyPr>
          <a:lstStyle/>
          <a:p>
            <a:pPr marL="0" marR="0" indent="0" algn="ctr" defTabSz="58702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A99CFBBB-685E-EE40-8973-978A43760AB5}"/>
              </a:ext>
            </a:extLst>
          </p:cNvPr>
          <p:cNvSpPr/>
          <p:nvPr/>
        </p:nvSpPr>
        <p:spPr>
          <a:xfrm>
            <a:off x="8744401" y="7704667"/>
            <a:ext cx="1119265" cy="129328"/>
          </a:xfrm>
          <a:prstGeom prst="rect">
            <a:avLst/>
          </a:prstGeom>
          <a:solidFill>
            <a:schemeClr val="bg1"/>
          </a:solidFill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7093" tIns="27093" rIns="27093" bIns="27093" numCol="1" spcCol="38100" rtlCol="0" anchor="ctr">
            <a:spAutoFit/>
          </a:bodyPr>
          <a:lstStyle/>
          <a:p>
            <a:pPr marL="0" marR="0" indent="0" algn="ctr" defTabSz="58702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CCED015F-B4C3-4F43-B235-825434D6A50C}"/>
              </a:ext>
            </a:extLst>
          </p:cNvPr>
          <p:cNvSpPr txBox="1"/>
          <p:nvPr/>
        </p:nvSpPr>
        <p:spPr>
          <a:xfrm>
            <a:off x="2673510" y="5312631"/>
            <a:ext cx="1920240" cy="1640790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7093" tIns="27093" rIns="27093" bIns="27093" numCol="1" spcCol="38100" rtlCol="0" anchor="ctr">
            <a:spAutoFit/>
          </a:bodyPr>
          <a:lstStyle/>
          <a:p>
            <a:pPr marL="0" marR="0" indent="0" defTabSz="1733930" rtl="0" fontAlgn="auto" latinLnBrk="0" hangingPunct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2400" b="1" i="0" u="none" strike="noStrike" cap="none" spc="0" normalizeH="0" baseline="0" dirty="0">
                <a:ln>
                  <a:noFill/>
                </a:ln>
                <a:solidFill>
                  <a:srgbClr val="FFD600"/>
                </a:solidFill>
                <a:effectLst/>
                <a:highlight>
                  <a:srgbClr val="29235C"/>
                </a:highlight>
                <a:uFillTx/>
                <a:latin typeface="Inter Regular"/>
                <a:ea typeface="Inter Regular"/>
                <a:cs typeface="Inter Regular"/>
                <a:sym typeface="Inter Regular"/>
              </a:rPr>
              <a:t>Documento PCO del Produttore tessuto</a:t>
            </a:r>
          </a:p>
        </p:txBody>
      </p:sp>
      <p:cxnSp>
        <p:nvCxnSpPr>
          <p:cNvPr id="7" name="Connettore 2 6">
            <a:extLst>
              <a:ext uri="{FF2B5EF4-FFF2-40B4-BE49-F238E27FC236}">
                <a16:creationId xmlns:a16="http://schemas.microsoft.com/office/drawing/2014/main" id="{FD5E6964-166D-EA44-A148-E6EFBF6E48DF}"/>
              </a:ext>
            </a:extLst>
          </p:cNvPr>
          <p:cNvCxnSpPr>
            <a:cxnSpLocks/>
          </p:cNvCxnSpPr>
          <p:nvPr/>
        </p:nvCxnSpPr>
        <p:spPr>
          <a:xfrm>
            <a:off x="4221480" y="6198272"/>
            <a:ext cx="915849" cy="263271"/>
          </a:xfrm>
          <a:prstGeom prst="straightConnector1">
            <a:avLst/>
          </a:prstGeom>
          <a:noFill/>
          <a:ln w="50800" cap="rnd">
            <a:solidFill>
              <a:srgbClr val="000000"/>
            </a:solidFill>
            <a:prstDash val="solid"/>
            <a:miter lim="400000"/>
            <a:tailEnd type="triangle" w="lg" len="lg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2" name="Rettangolo 21">
            <a:extLst>
              <a:ext uri="{FF2B5EF4-FFF2-40B4-BE49-F238E27FC236}">
                <a16:creationId xmlns:a16="http://schemas.microsoft.com/office/drawing/2014/main" id="{722F879C-494C-2548-B2FB-7CDF4D26C010}"/>
              </a:ext>
            </a:extLst>
          </p:cNvPr>
          <p:cNvSpPr/>
          <p:nvPr/>
        </p:nvSpPr>
        <p:spPr>
          <a:xfrm>
            <a:off x="7690843" y="8463039"/>
            <a:ext cx="1119265" cy="129328"/>
          </a:xfrm>
          <a:prstGeom prst="rect">
            <a:avLst/>
          </a:prstGeom>
          <a:solidFill>
            <a:schemeClr val="bg1"/>
          </a:solidFill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7093" tIns="27093" rIns="27093" bIns="27093" numCol="1" spcCol="38100" rtlCol="0" anchor="ctr">
            <a:spAutoFit/>
          </a:bodyPr>
          <a:lstStyle/>
          <a:p>
            <a:pPr marL="0" marR="0" indent="0" algn="ctr" defTabSz="58702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280E5C1A-3AF3-4F45-ABF2-20EF87CDA695}"/>
              </a:ext>
            </a:extLst>
          </p:cNvPr>
          <p:cNvSpPr txBox="1"/>
          <p:nvPr/>
        </p:nvSpPr>
        <p:spPr>
          <a:xfrm>
            <a:off x="0" y="1821350"/>
            <a:ext cx="13004800" cy="547158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7093" tIns="27093" rIns="27093" bIns="27093" numCol="1" spcCol="38100" rtlCol="0" anchor="ctr">
            <a:spAutoFit/>
          </a:bodyPr>
          <a:lstStyle/>
          <a:p>
            <a:pPr algn="ctr">
              <a:lnSpc>
                <a:spcPct val="80000"/>
              </a:lnSpc>
              <a:spcBef>
                <a:spcPts val="0"/>
              </a:spcBef>
            </a:pPr>
            <a:r>
              <a:rPr lang="it-IT" sz="4000" dirty="0">
                <a:gradFill>
                  <a:gsLst>
                    <a:gs pos="0">
                      <a:srgbClr val="FFD600"/>
                    </a:gs>
                    <a:gs pos="100000">
                      <a:srgbClr val="F39200"/>
                    </a:gs>
                  </a:gsLst>
                  <a:lin ang="2700000" scaled="0"/>
                </a:gradFill>
                <a:latin typeface="+mj-lt"/>
                <a:sym typeface="Inter Bold"/>
              </a:rPr>
              <a:t>Tracciatura prodotto dalla </a:t>
            </a:r>
            <a:r>
              <a:rPr lang="it-IT" sz="4000" dirty="0" err="1">
                <a:gradFill>
                  <a:gsLst>
                    <a:gs pos="0">
                      <a:srgbClr val="FFD600"/>
                    </a:gs>
                    <a:gs pos="100000">
                      <a:srgbClr val="F39200"/>
                    </a:gs>
                  </a:gsLst>
                  <a:lin ang="2700000" scaled="0"/>
                </a:gradFill>
                <a:latin typeface="+mj-lt"/>
                <a:sym typeface="Inter Bold"/>
              </a:rPr>
              <a:t>Blockchain</a:t>
            </a:r>
            <a:endParaRPr lang="it-IT" sz="4000" dirty="0">
              <a:gradFill>
                <a:gsLst>
                  <a:gs pos="0">
                    <a:srgbClr val="FFD600"/>
                  </a:gs>
                  <a:gs pos="100000">
                    <a:srgbClr val="F39200"/>
                  </a:gs>
                </a:gsLst>
                <a:lin ang="2700000" scaled="0"/>
              </a:gradFill>
              <a:latin typeface="+mj-lt"/>
              <a:sym typeface="Inter Extra Light BETA"/>
            </a:endParaRPr>
          </a:p>
        </p:txBody>
      </p:sp>
      <p:sp>
        <p:nvSpPr>
          <p:cNvPr id="17" name="Titolo presentazione">
            <a:extLst>
              <a:ext uri="{FF2B5EF4-FFF2-40B4-BE49-F238E27FC236}">
                <a16:creationId xmlns:a16="http://schemas.microsoft.com/office/drawing/2014/main" id="{D9D6F737-6690-D74D-A6B9-F02D9DB3712B}"/>
              </a:ext>
            </a:extLst>
          </p:cNvPr>
          <p:cNvSpPr txBox="1">
            <a:spLocks/>
          </p:cNvSpPr>
          <p:nvPr/>
        </p:nvSpPr>
        <p:spPr>
          <a:xfrm>
            <a:off x="7704667" y="629938"/>
            <a:ext cx="4842933" cy="29548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27093" tIns="27093" rIns="27093" bIns="27093">
            <a:normAutofit/>
          </a:bodyPr>
          <a:lstStyle>
            <a:lvl1pPr marL="0" marR="0" indent="0" algn="r" defTabSz="173393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 i="0" u="none" strike="noStrike" cap="none" spc="0" baseline="0">
                <a:solidFill>
                  <a:schemeClr val="bg1"/>
                </a:solidFill>
                <a:uFillTx/>
                <a:latin typeface="+mn-lt"/>
                <a:ea typeface="+mn-ea"/>
                <a:cs typeface="+mn-cs"/>
                <a:sym typeface="Inter Bold"/>
              </a:defRPr>
            </a:lvl1pPr>
            <a:lvl2pPr marL="0" marR="0" indent="0" algn="l" defTabSz="587022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chemeClr val="bg1"/>
                </a:solidFill>
                <a:uFillTx/>
                <a:latin typeface="+mn-lt"/>
                <a:ea typeface="+mn-ea"/>
                <a:cs typeface="+mn-cs"/>
                <a:sym typeface="Inter Bold"/>
              </a:defRPr>
            </a:lvl2pPr>
            <a:lvl3pPr marL="0" marR="0" indent="0" algn="l" defTabSz="587022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chemeClr val="bg1"/>
                </a:solidFill>
                <a:uFillTx/>
                <a:latin typeface="+mn-lt"/>
                <a:ea typeface="+mn-ea"/>
                <a:cs typeface="+mn-cs"/>
                <a:sym typeface="Inter Bold"/>
              </a:defRPr>
            </a:lvl3pPr>
            <a:lvl4pPr marL="0" marR="0" indent="0" algn="l" defTabSz="587022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chemeClr val="bg1"/>
                </a:solidFill>
                <a:uFillTx/>
                <a:latin typeface="+mn-lt"/>
                <a:ea typeface="+mn-ea"/>
                <a:cs typeface="+mn-cs"/>
                <a:sym typeface="Inter Bold"/>
              </a:defRPr>
            </a:lvl4pPr>
            <a:lvl5pPr marL="0" marR="0" indent="0" algn="l" defTabSz="587022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chemeClr val="bg1"/>
                </a:solidFill>
                <a:uFillTx/>
                <a:latin typeface="+mn-lt"/>
                <a:ea typeface="+mn-ea"/>
                <a:cs typeface="+mn-cs"/>
                <a:sym typeface="Inter Bold"/>
              </a:defRPr>
            </a:lvl5pPr>
            <a:lvl6pPr marL="0" marR="0" indent="0" algn="l" defTabSz="587022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Inter Bold"/>
              </a:defRPr>
            </a:lvl6pPr>
            <a:lvl7pPr marL="0" marR="0" indent="0" algn="l" defTabSz="587022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Inter Bold"/>
              </a:defRPr>
            </a:lvl7pPr>
            <a:lvl8pPr marL="0" marR="0" indent="0" algn="l" defTabSz="587022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Inter Bold"/>
              </a:defRPr>
            </a:lvl8pPr>
            <a:lvl9pPr marL="0" marR="0" indent="0" algn="l" defTabSz="587022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Inter Bold"/>
              </a:defRPr>
            </a:lvl9pPr>
          </a:lstStyle>
          <a:p>
            <a:pPr hangingPunct="1"/>
            <a:r>
              <a:rPr lang="it-IT" sz="1800">
                <a:solidFill>
                  <a:srgbClr val="29235C"/>
                </a:solidFill>
                <a:latin typeface="Inter Extra Light BETA" panose="020B0302030000000004" pitchFamily="34" charset="0"/>
                <a:ea typeface="Inter Extra Light BETA" panose="020B0302030000000004" pitchFamily="34" charset="0"/>
              </a:rPr>
              <a:t>La Blockchain nel sistema manifatturiero</a:t>
            </a:r>
            <a:endParaRPr lang="it-IT" sz="1800" dirty="0">
              <a:solidFill>
                <a:srgbClr val="29235C"/>
              </a:solidFill>
              <a:latin typeface="Inter Extra Light BETA" panose="020B0302030000000004" pitchFamily="34" charset="0"/>
              <a:ea typeface="Inter Extra Light BETA" panose="020B03020300000000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4983965"/>
      </p:ext>
    </p:extLst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12301347" y="8966851"/>
            <a:ext cx="204640" cy="295488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23</a:t>
            </a:fld>
            <a:endParaRPr/>
          </a:p>
        </p:txBody>
      </p:sp>
      <p:sp>
        <p:nvSpPr>
          <p:cNvPr id="15" name="Freccia destra 14">
            <a:extLst>
              <a:ext uri="{FF2B5EF4-FFF2-40B4-BE49-F238E27FC236}">
                <a16:creationId xmlns:a16="http://schemas.microsoft.com/office/drawing/2014/main" id="{D06DA3B8-E0E2-DB4A-9B32-F20CBD415B81}"/>
              </a:ext>
            </a:extLst>
          </p:cNvPr>
          <p:cNvSpPr/>
          <p:nvPr/>
        </p:nvSpPr>
        <p:spPr>
          <a:xfrm>
            <a:off x="4586911" y="4365939"/>
            <a:ext cx="4622440" cy="1650576"/>
          </a:xfrm>
          <a:prstGeom prst="rightArrow">
            <a:avLst>
              <a:gd name="adj1" fmla="val 92631"/>
              <a:gd name="adj2" fmla="val 19856"/>
            </a:avLst>
          </a:prstGeom>
          <a:solidFill>
            <a:schemeClr val="accent4">
              <a:lumMod val="20000"/>
              <a:lumOff val="80000"/>
            </a:schemeClr>
          </a:solidFill>
          <a:ln w="25400" cap="flat">
            <a:solidFill>
              <a:schemeClr val="tx1"/>
            </a:solidFill>
            <a:prstDash val="dash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7093" tIns="27093" rIns="27093" bIns="27093" numCol="1" spcCol="38100" rtlCol="0" anchor="ctr">
            <a:spAutoFit/>
          </a:bodyPr>
          <a:lstStyle/>
          <a:p>
            <a:pPr algn="ctr" defTabSz="587022">
              <a:lnSpc>
                <a:spcPct val="100000"/>
              </a:lnSpc>
              <a:spcBef>
                <a:spcPts val="0"/>
              </a:spcBef>
            </a:pPr>
            <a:r>
              <a:rPr kumimoji="0" lang="it-IT" b="0" i="0" u="none" strike="noStrike" cap="none" spc="0" normalizeH="0" baseline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rPr>
              <a:t>Tutti i prodotti e le fasi registrate sono rintracciate in modo ricorsivo, dal prodotto finale alle materie prime</a:t>
            </a:r>
          </a:p>
        </p:txBody>
      </p:sp>
      <p:sp>
        <p:nvSpPr>
          <p:cNvPr id="21" name="Rettangolo 20">
            <a:extLst>
              <a:ext uri="{FF2B5EF4-FFF2-40B4-BE49-F238E27FC236}">
                <a16:creationId xmlns:a16="http://schemas.microsoft.com/office/drawing/2014/main" id="{D8C7849D-8F7D-304E-ACBD-793D8B610C04}"/>
              </a:ext>
            </a:extLst>
          </p:cNvPr>
          <p:cNvSpPr/>
          <p:nvPr/>
        </p:nvSpPr>
        <p:spPr>
          <a:xfrm>
            <a:off x="10071005" y="5389044"/>
            <a:ext cx="670376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dirty="0"/>
              <a:t>B2B</a:t>
            </a:r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BD4CE2EE-F08E-744A-A7B9-450C829FD8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79276" y="2724786"/>
            <a:ext cx="9646248" cy="593503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4" name="Rettangolo 13">
            <a:extLst>
              <a:ext uri="{FF2B5EF4-FFF2-40B4-BE49-F238E27FC236}">
                <a16:creationId xmlns:a16="http://schemas.microsoft.com/office/drawing/2014/main" id="{5EEA54EB-4E7D-2245-832A-A9799EE4A6E6}"/>
              </a:ext>
            </a:extLst>
          </p:cNvPr>
          <p:cNvSpPr/>
          <p:nvPr/>
        </p:nvSpPr>
        <p:spPr>
          <a:xfrm>
            <a:off x="7738635" y="3875202"/>
            <a:ext cx="1021395" cy="123986"/>
          </a:xfrm>
          <a:prstGeom prst="rect">
            <a:avLst/>
          </a:prstGeom>
          <a:solidFill>
            <a:schemeClr val="bg1"/>
          </a:solidFill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7093" tIns="27093" rIns="27093" bIns="27093" numCol="1" spcCol="38100" rtlCol="0" anchor="ctr">
            <a:spAutoFit/>
          </a:bodyPr>
          <a:lstStyle/>
          <a:p>
            <a:pPr marL="0" marR="0" indent="0" algn="ctr" defTabSz="58702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0" name="Rettangolo 19">
            <a:extLst>
              <a:ext uri="{FF2B5EF4-FFF2-40B4-BE49-F238E27FC236}">
                <a16:creationId xmlns:a16="http://schemas.microsoft.com/office/drawing/2014/main" id="{19F2132D-A338-D547-9D76-28A6F4D060E7}"/>
              </a:ext>
            </a:extLst>
          </p:cNvPr>
          <p:cNvSpPr/>
          <p:nvPr/>
        </p:nvSpPr>
        <p:spPr>
          <a:xfrm>
            <a:off x="7662258" y="5568315"/>
            <a:ext cx="1097771" cy="123986"/>
          </a:xfrm>
          <a:prstGeom prst="rect">
            <a:avLst/>
          </a:prstGeom>
          <a:solidFill>
            <a:schemeClr val="bg1"/>
          </a:solidFill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7093" tIns="27093" rIns="27093" bIns="27093" numCol="1" spcCol="38100" rtlCol="0" anchor="ctr">
            <a:spAutoFit/>
          </a:bodyPr>
          <a:lstStyle/>
          <a:p>
            <a:pPr marL="0" marR="0" indent="0" algn="ctr" defTabSz="58702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2" name="Rettangolo 21">
            <a:extLst>
              <a:ext uri="{FF2B5EF4-FFF2-40B4-BE49-F238E27FC236}">
                <a16:creationId xmlns:a16="http://schemas.microsoft.com/office/drawing/2014/main" id="{29310851-8522-8249-9A2E-93DC1434DCB7}"/>
              </a:ext>
            </a:extLst>
          </p:cNvPr>
          <p:cNvSpPr/>
          <p:nvPr/>
        </p:nvSpPr>
        <p:spPr>
          <a:xfrm>
            <a:off x="7738635" y="8097273"/>
            <a:ext cx="1021394" cy="123986"/>
          </a:xfrm>
          <a:prstGeom prst="rect">
            <a:avLst/>
          </a:prstGeom>
          <a:solidFill>
            <a:schemeClr val="bg1"/>
          </a:solidFill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7093" tIns="27093" rIns="27093" bIns="27093" numCol="1" spcCol="38100" rtlCol="0" anchor="ctr">
            <a:spAutoFit/>
          </a:bodyPr>
          <a:lstStyle/>
          <a:p>
            <a:pPr marL="0" marR="0" indent="0" algn="ctr" defTabSz="58702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FBD6F7D9-9349-7841-9D17-55A58B515857}"/>
              </a:ext>
            </a:extLst>
          </p:cNvPr>
          <p:cNvSpPr txBox="1"/>
          <p:nvPr/>
        </p:nvSpPr>
        <p:spPr>
          <a:xfrm>
            <a:off x="2263419" y="4979562"/>
            <a:ext cx="1920240" cy="975993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7093" tIns="27093" rIns="27093" bIns="27093" numCol="1" spcCol="38100" rtlCol="0" anchor="ctr">
            <a:spAutoFit/>
          </a:bodyPr>
          <a:lstStyle/>
          <a:p>
            <a:pPr marL="0" marR="0" indent="0" defTabSz="1733930" rtl="0" fontAlgn="auto" latinLnBrk="0" hangingPunct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2400" b="1" i="0" u="none" strike="noStrike" cap="none" spc="0" normalizeH="0" baseline="0" dirty="0">
                <a:ln>
                  <a:noFill/>
                </a:ln>
                <a:solidFill>
                  <a:srgbClr val="FFD600"/>
                </a:solidFill>
                <a:effectLst/>
                <a:highlight>
                  <a:srgbClr val="29235C"/>
                </a:highlight>
                <a:uFillTx/>
                <a:latin typeface="Inter Regular"/>
                <a:ea typeface="Inter Regular"/>
                <a:cs typeface="Inter Regular"/>
                <a:sym typeface="Inter Regular"/>
              </a:rPr>
              <a:t>Produttore filato</a:t>
            </a:r>
          </a:p>
        </p:txBody>
      </p:sp>
      <p:cxnSp>
        <p:nvCxnSpPr>
          <p:cNvPr id="25" name="Connettore 2 24">
            <a:extLst>
              <a:ext uri="{FF2B5EF4-FFF2-40B4-BE49-F238E27FC236}">
                <a16:creationId xmlns:a16="http://schemas.microsoft.com/office/drawing/2014/main" id="{29B28491-FAA0-1146-B84A-C2CD6562A189}"/>
              </a:ext>
            </a:extLst>
          </p:cNvPr>
          <p:cNvCxnSpPr>
            <a:cxnSpLocks/>
          </p:cNvCxnSpPr>
          <p:nvPr/>
        </p:nvCxnSpPr>
        <p:spPr>
          <a:xfrm>
            <a:off x="3915767" y="5601186"/>
            <a:ext cx="1017888" cy="61993"/>
          </a:xfrm>
          <a:prstGeom prst="straightConnector1">
            <a:avLst/>
          </a:prstGeom>
          <a:noFill/>
          <a:ln w="50800" cap="rnd">
            <a:solidFill>
              <a:srgbClr val="000000"/>
            </a:solidFill>
            <a:prstDash val="solid"/>
            <a:miter lim="400000"/>
            <a:tailEnd type="triangle" w="lg" len="lg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2F850ECD-CF9B-F64D-BEE6-278BC870E6B3}"/>
              </a:ext>
            </a:extLst>
          </p:cNvPr>
          <p:cNvSpPr txBox="1"/>
          <p:nvPr/>
        </p:nvSpPr>
        <p:spPr>
          <a:xfrm>
            <a:off x="0" y="1821350"/>
            <a:ext cx="13004800" cy="547158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7093" tIns="27093" rIns="27093" bIns="27093" numCol="1" spcCol="38100" rtlCol="0" anchor="ctr">
            <a:spAutoFit/>
          </a:bodyPr>
          <a:lstStyle/>
          <a:p>
            <a:pPr algn="ctr">
              <a:lnSpc>
                <a:spcPct val="80000"/>
              </a:lnSpc>
              <a:spcBef>
                <a:spcPts val="0"/>
              </a:spcBef>
            </a:pPr>
            <a:r>
              <a:rPr lang="it-IT" sz="4000" dirty="0">
                <a:gradFill>
                  <a:gsLst>
                    <a:gs pos="0">
                      <a:srgbClr val="FFD600"/>
                    </a:gs>
                    <a:gs pos="100000">
                      <a:srgbClr val="F39200"/>
                    </a:gs>
                  </a:gsLst>
                  <a:lin ang="2700000" scaled="0"/>
                </a:gradFill>
                <a:latin typeface="+mj-lt"/>
                <a:sym typeface="Inter Bold"/>
              </a:rPr>
              <a:t>Tracciatura prodotto dalla </a:t>
            </a:r>
            <a:r>
              <a:rPr lang="it-IT" sz="4000" dirty="0" err="1">
                <a:gradFill>
                  <a:gsLst>
                    <a:gs pos="0">
                      <a:srgbClr val="FFD600"/>
                    </a:gs>
                    <a:gs pos="100000">
                      <a:srgbClr val="F39200"/>
                    </a:gs>
                  </a:gsLst>
                  <a:lin ang="2700000" scaled="0"/>
                </a:gradFill>
                <a:latin typeface="+mj-lt"/>
                <a:sym typeface="Inter Bold"/>
              </a:rPr>
              <a:t>Blockchain</a:t>
            </a:r>
            <a:endParaRPr lang="it-IT" sz="4000" dirty="0">
              <a:gradFill>
                <a:gsLst>
                  <a:gs pos="0">
                    <a:srgbClr val="FFD600"/>
                  </a:gs>
                  <a:gs pos="100000">
                    <a:srgbClr val="F39200"/>
                  </a:gs>
                </a:gsLst>
                <a:lin ang="2700000" scaled="0"/>
              </a:gradFill>
              <a:latin typeface="+mj-lt"/>
              <a:sym typeface="Inter Extra Light BETA"/>
            </a:endParaRPr>
          </a:p>
        </p:txBody>
      </p:sp>
      <p:sp>
        <p:nvSpPr>
          <p:cNvPr id="17" name="Titolo presentazione">
            <a:extLst>
              <a:ext uri="{FF2B5EF4-FFF2-40B4-BE49-F238E27FC236}">
                <a16:creationId xmlns:a16="http://schemas.microsoft.com/office/drawing/2014/main" id="{4B3B8F12-6D16-774F-98C1-E0BDFE7EA493}"/>
              </a:ext>
            </a:extLst>
          </p:cNvPr>
          <p:cNvSpPr txBox="1">
            <a:spLocks/>
          </p:cNvSpPr>
          <p:nvPr/>
        </p:nvSpPr>
        <p:spPr>
          <a:xfrm>
            <a:off x="7704667" y="629938"/>
            <a:ext cx="4842933" cy="29548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27093" tIns="27093" rIns="27093" bIns="27093">
            <a:normAutofit/>
          </a:bodyPr>
          <a:lstStyle>
            <a:lvl1pPr marL="0" marR="0" indent="0" algn="r" defTabSz="173393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 i="0" u="none" strike="noStrike" cap="none" spc="0" baseline="0">
                <a:solidFill>
                  <a:schemeClr val="bg1"/>
                </a:solidFill>
                <a:uFillTx/>
                <a:latin typeface="+mn-lt"/>
                <a:ea typeface="+mn-ea"/>
                <a:cs typeface="+mn-cs"/>
                <a:sym typeface="Inter Bold"/>
              </a:defRPr>
            </a:lvl1pPr>
            <a:lvl2pPr marL="0" marR="0" indent="0" algn="l" defTabSz="587022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chemeClr val="bg1"/>
                </a:solidFill>
                <a:uFillTx/>
                <a:latin typeface="+mn-lt"/>
                <a:ea typeface="+mn-ea"/>
                <a:cs typeface="+mn-cs"/>
                <a:sym typeface="Inter Bold"/>
              </a:defRPr>
            </a:lvl2pPr>
            <a:lvl3pPr marL="0" marR="0" indent="0" algn="l" defTabSz="587022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chemeClr val="bg1"/>
                </a:solidFill>
                <a:uFillTx/>
                <a:latin typeface="+mn-lt"/>
                <a:ea typeface="+mn-ea"/>
                <a:cs typeface="+mn-cs"/>
                <a:sym typeface="Inter Bold"/>
              </a:defRPr>
            </a:lvl3pPr>
            <a:lvl4pPr marL="0" marR="0" indent="0" algn="l" defTabSz="587022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chemeClr val="bg1"/>
                </a:solidFill>
                <a:uFillTx/>
                <a:latin typeface="+mn-lt"/>
                <a:ea typeface="+mn-ea"/>
                <a:cs typeface="+mn-cs"/>
                <a:sym typeface="Inter Bold"/>
              </a:defRPr>
            </a:lvl4pPr>
            <a:lvl5pPr marL="0" marR="0" indent="0" algn="l" defTabSz="587022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chemeClr val="bg1"/>
                </a:solidFill>
                <a:uFillTx/>
                <a:latin typeface="+mn-lt"/>
                <a:ea typeface="+mn-ea"/>
                <a:cs typeface="+mn-cs"/>
                <a:sym typeface="Inter Bold"/>
              </a:defRPr>
            </a:lvl5pPr>
            <a:lvl6pPr marL="0" marR="0" indent="0" algn="l" defTabSz="587022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Inter Bold"/>
              </a:defRPr>
            </a:lvl6pPr>
            <a:lvl7pPr marL="0" marR="0" indent="0" algn="l" defTabSz="587022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Inter Bold"/>
              </a:defRPr>
            </a:lvl7pPr>
            <a:lvl8pPr marL="0" marR="0" indent="0" algn="l" defTabSz="587022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Inter Bold"/>
              </a:defRPr>
            </a:lvl8pPr>
            <a:lvl9pPr marL="0" marR="0" indent="0" algn="l" defTabSz="587022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Inter Bold"/>
              </a:defRPr>
            </a:lvl9pPr>
          </a:lstStyle>
          <a:p>
            <a:pPr hangingPunct="1"/>
            <a:r>
              <a:rPr lang="it-IT" sz="1800">
                <a:solidFill>
                  <a:srgbClr val="29235C"/>
                </a:solidFill>
                <a:latin typeface="Inter Extra Light BETA" panose="020B0302030000000004" pitchFamily="34" charset="0"/>
                <a:ea typeface="Inter Extra Light BETA" panose="020B0302030000000004" pitchFamily="34" charset="0"/>
              </a:rPr>
              <a:t>La Blockchain nel sistema manifatturiero</a:t>
            </a:r>
            <a:endParaRPr lang="it-IT" sz="1800" dirty="0">
              <a:solidFill>
                <a:srgbClr val="29235C"/>
              </a:solidFill>
              <a:latin typeface="Inter Extra Light BETA" panose="020B0302030000000004" pitchFamily="34" charset="0"/>
              <a:ea typeface="Inter Extra Light BETA" panose="020B03020300000000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8515434"/>
      </p:ext>
    </p:extLst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12301347" y="8966851"/>
            <a:ext cx="204640" cy="295488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24</a:t>
            </a:fld>
            <a:endParaRPr/>
          </a:p>
        </p:txBody>
      </p:sp>
      <p:sp>
        <p:nvSpPr>
          <p:cNvPr id="15" name="Freccia destra 14">
            <a:extLst>
              <a:ext uri="{FF2B5EF4-FFF2-40B4-BE49-F238E27FC236}">
                <a16:creationId xmlns:a16="http://schemas.microsoft.com/office/drawing/2014/main" id="{D06DA3B8-E0E2-DB4A-9B32-F20CBD415B81}"/>
              </a:ext>
            </a:extLst>
          </p:cNvPr>
          <p:cNvSpPr/>
          <p:nvPr/>
        </p:nvSpPr>
        <p:spPr>
          <a:xfrm>
            <a:off x="4586911" y="4365939"/>
            <a:ext cx="4622440" cy="1650576"/>
          </a:xfrm>
          <a:prstGeom prst="rightArrow">
            <a:avLst>
              <a:gd name="adj1" fmla="val 92631"/>
              <a:gd name="adj2" fmla="val 19856"/>
            </a:avLst>
          </a:prstGeom>
          <a:solidFill>
            <a:schemeClr val="accent4">
              <a:lumMod val="20000"/>
              <a:lumOff val="80000"/>
            </a:schemeClr>
          </a:solidFill>
          <a:ln w="25400" cap="flat">
            <a:solidFill>
              <a:schemeClr val="tx1"/>
            </a:solidFill>
            <a:prstDash val="dash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7093" tIns="27093" rIns="27093" bIns="27093" numCol="1" spcCol="38100" rtlCol="0" anchor="ctr">
            <a:spAutoFit/>
          </a:bodyPr>
          <a:lstStyle/>
          <a:p>
            <a:pPr algn="ctr" defTabSz="587022">
              <a:lnSpc>
                <a:spcPct val="100000"/>
              </a:lnSpc>
              <a:spcBef>
                <a:spcPts val="0"/>
              </a:spcBef>
            </a:pPr>
            <a:r>
              <a:rPr kumimoji="0" lang="it-IT" b="0" i="0" u="none" strike="noStrike" cap="none" spc="0" normalizeH="0" baseline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rPr>
              <a:t>Tutti i prodotti e le fasi registrate sono rintracciate in modo ricorsivo, dal prodotto finale alle materie prime</a:t>
            </a:r>
          </a:p>
        </p:txBody>
      </p:sp>
      <p:sp>
        <p:nvSpPr>
          <p:cNvPr id="21" name="Rettangolo 20">
            <a:extLst>
              <a:ext uri="{FF2B5EF4-FFF2-40B4-BE49-F238E27FC236}">
                <a16:creationId xmlns:a16="http://schemas.microsoft.com/office/drawing/2014/main" id="{D8C7849D-8F7D-304E-ACBD-793D8B610C04}"/>
              </a:ext>
            </a:extLst>
          </p:cNvPr>
          <p:cNvSpPr/>
          <p:nvPr/>
        </p:nvSpPr>
        <p:spPr>
          <a:xfrm>
            <a:off x="10071005" y="5389044"/>
            <a:ext cx="670376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dirty="0"/>
              <a:t>B2B</a:t>
            </a:r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BD4CE2EE-F08E-744A-A7B9-450C829FD8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48628" y="2582875"/>
            <a:ext cx="10107543" cy="621885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4" name="Rettangolo 13">
            <a:extLst>
              <a:ext uri="{FF2B5EF4-FFF2-40B4-BE49-F238E27FC236}">
                <a16:creationId xmlns:a16="http://schemas.microsoft.com/office/drawing/2014/main" id="{5EEA54EB-4E7D-2245-832A-A9799EE4A6E6}"/>
              </a:ext>
            </a:extLst>
          </p:cNvPr>
          <p:cNvSpPr/>
          <p:nvPr/>
        </p:nvSpPr>
        <p:spPr>
          <a:xfrm>
            <a:off x="7814504" y="3893860"/>
            <a:ext cx="1141236" cy="140257"/>
          </a:xfrm>
          <a:prstGeom prst="rect">
            <a:avLst/>
          </a:prstGeom>
          <a:solidFill>
            <a:schemeClr val="bg1"/>
          </a:solidFill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7093" tIns="27093" rIns="27093" bIns="27093" numCol="1" spcCol="38100" rtlCol="0" anchor="ctr">
            <a:spAutoFit/>
          </a:bodyPr>
          <a:lstStyle/>
          <a:p>
            <a:pPr marL="0" marR="0" indent="0" algn="ctr" defTabSz="58702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0" name="Rettangolo 19">
            <a:extLst>
              <a:ext uri="{FF2B5EF4-FFF2-40B4-BE49-F238E27FC236}">
                <a16:creationId xmlns:a16="http://schemas.microsoft.com/office/drawing/2014/main" id="{19F2132D-A338-D547-9D76-28A6F4D060E7}"/>
              </a:ext>
            </a:extLst>
          </p:cNvPr>
          <p:cNvSpPr/>
          <p:nvPr/>
        </p:nvSpPr>
        <p:spPr>
          <a:xfrm>
            <a:off x="7799531" y="7877830"/>
            <a:ext cx="1156209" cy="123975"/>
          </a:xfrm>
          <a:prstGeom prst="rect">
            <a:avLst/>
          </a:prstGeom>
          <a:solidFill>
            <a:schemeClr val="bg1"/>
          </a:solidFill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7093" tIns="27093" rIns="27093" bIns="27093" numCol="1" spcCol="38100" rtlCol="0" anchor="ctr">
            <a:spAutoFit/>
          </a:bodyPr>
          <a:lstStyle/>
          <a:p>
            <a:pPr marL="0" marR="0" indent="0" algn="ctr" defTabSz="58702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2" name="Rettangolo 21">
            <a:extLst>
              <a:ext uri="{FF2B5EF4-FFF2-40B4-BE49-F238E27FC236}">
                <a16:creationId xmlns:a16="http://schemas.microsoft.com/office/drawing/2014/main" id="{29310851-8522-8249-9A2E-93DC1434DCB7}"/>
              </a:ext>
            </a:extLst>
          </p:cNvPr>
          <p:cNvSpPr/>
          <p:nvPr/>
        </p:nvSpPr>
        <p:spPr>
          <a:xfrm>
            <a:off x="7799532" y="6506230"/>
            <a:ext cx="1156208" cy="123966"/>
          </a:xfrm>
          <a:prstGeom prst="rect">
            <a:avLst/>
          </a:prstGeom>
          <a:solidFill>
            <a:schemeClr val="bg1"/>
          </a:solidFill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7093" tIns="27093" rIns="27093" bIns="27093" numCol="1" spcCol="38100" rtlCol="0" anchor="ctr">
            <a:spAutoFit/>
          </a:bodyPr>
          <a:lstStyle/>
          <a:p>
            <a:pPr marL="0" marR="0" indent="0" algn="ctr" defTabSz="58702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858061AE-3677-7140-98FD-434480F00582}"/>
              </a:ext>
            </a:extLst>
          </p:cNvPr>
          <p:cNvSpPr/>
          <p:nvPr/>
        </p:nvSpPr>
        <p:spPr>
          <a:xfrm>
            <a:off x="7799531" y="5281751"/>
            <a:ext cx="2271474" cy="169286"/>
          </a:xfrm>
          <a:prstGeom prst="rect">
            <a:avLst/>
          </a:prstGeom>
          <a:solidFill>
            <a:schemeClr val="bg1"/>
          </a:solidFill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7093" tIns="27093" rIns="27093" bIns="27093" numCol="1" spcCol="38100" rtlCol="0" anchor="ctr">
            <a:spAutoFit/>
          </a:bodyPr>
          <a:lstStyle/>
          <a:p>
            <a:pPr marL="0" marR="0" indent="0" algn="ctr" defTabSz="58702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DACE7130-AE4B-7744-82DE-BD9882544214}"/>
              </a:ext>
            </a:extLst>
          </p:cNvPr>
          <p:cNvSpPr txBox="1"/>
          <p:nvPr/>
        </p:nvSpPr>
        <p:spPr>
          <a:xfrm>
            <a:off x="2608878" y="7164847"/>
            <a:ext cx="1920240" cy="1308392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7093" tIns="27093" rIns="27093" bIns="27093" numCol="1" spcCol="38100" rtlCol="0" anchor="ctr">
            <a:spAutoFit/>
          </a:bodyPr>
          <a:lstStyle/>
          <a:p>
            <a:pPr marL="0" marR="0" indent="0" defTabSz="1733930" rtl="0" fontAlgn="auto" latinLnBrk="0" hangingPunct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2400" b="1" i="0" u="none" strike="noStrike" cap="none" spc="0" normalizeH="0" baseline="0" dirty="0">
                <a:ln>
                  <a:noFill/>
                </a:ln>
                <a:solidFill>
                  <a:srgbClr val="FFD600"/>
                </a:solidFill>
                <a:effectLst/>
                <a:highlight>
                  <a:srgbClr val="29235C"/>
                </a:highlight>
                <a:uFillTx/>
                <a:latin typeface="Inter Regular"/>
                <a:ea typeface="Inter Regular"/>
                <a:cs typeface="Inter Regular"/>
                <a:sym typeface="Inter Regular"/>
              </a:rPr>
              <a:t>Riferimento Produttore trama</a:t>
            </a:r>
          </a:p>
        </p:txBody>
      </p:sp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8FF94B45-D678-554B-B691-E9BE4A7EC5B4}"/>
              </a:ext>
            </a:extLst>
          </p:cNvPr>
          <p:cNvSpPr txBox="1"/>
          <p:nvPr/>
        </p:nvSpPr>
        <p:spPr>
          <a:xfrm>
            <a:off x="2597633" y="5773894"/>
            <a:ext cx="1920240" cy="1308392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7093" tIns="27093" rIns="27093" bIns="27093" numCol="1" spcCol="38100" rtlCol="0" anchor="ctr">
            <a:spAutoFit/>
          </a:bodyPr>
          <a:lstStyle/>
          <a:p>
            <a:pPr marL="0" marR="0" indent="0" defTabSz="1733930" rtl="0" fontAlgn="auto" latinLnBrk="0" hangingPunct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2400" b="1" i="0" u="none" strike="noStrike" cap="none" spc="0" normalizeH="0" baseline="0" dirty="0">
                <a:ln>
                  <a:noFill/>
                </a:ln>
                <a:solidFill>
                  <a:srgbClr val="FFD600"/>
                </a:solidFill>
                <a:effectLst/>
                <a:highlight>
                  <a:srgbClr val="29235C"/>
                </a:highlight>
                <a:uFillTx/>
                <a:latin typeface="Inter Regular"/>
                <a:ea typeface="Inter Regular"/>
                <a:cs typeface="Inter Regular"/>
                <a:sym typeface="Inter Regular"/>
              </a:rPr>
              <a:t>Riferimento Fornitore catena</a:t>
            </a:r>
          </a:p>
        </p:txBody>
      </p:sp>
      <p:cxnSp>
        <p:nvCxnSpPr>
          <p:cNvPr id="30" name="Connettore 2 29">
            <a:extLst>
              <a:ext uri="{FF2B5EF4-FFF2-40B4-BE49-F238E27FC236}">
                <a16:creationId xmlns:a16="http://schemas.microsoft.com/office/drawing/2014/main" id="{A70B8E41-B41E-A646-AA0D-0083BEEC96B2}"/>
              </a:ext>
            </a:extLst>
          </p:cNvPr>
          <p:cNvCxnSpPr>
            <a:cxnSpLocks/>
          </p:cNvCxnSpPr>
          <p:nvPr/>
        </p:nvCxnSpPr>
        <p:spPr>
          <a:xfrm>
            <a:off x="4071193" y="6568223"/>
            <a:ext cx="915849" cy="0"/>
          </a:xfrm>
          <a:prstGeom prst="straightConnector1">
            <a:avLst/>
          </a:prstGeom>
          <a:noFill/>
          <a:ln w="50800" cap="rnd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1" name="Connettore 2 30">
            <a:extLst>
              <a:ext uri="{FF2B5EF4-FFF2-40B4-BE49-F238E27FC236}">
                <a16:creationId xmlns:a16="http://schemas.microsoft.com/office/drawing/2014/main" id="{A8E35897-6752-A446-8C8C-AB7F74F719B1}"/>
              </a:ext>
            </a:extLst>
          </p:cNvPr>
          <p:cNvCxnSpPr>
            <a:cxnSpLocks/>
          </p:cNvCxnSpPr>
          <p:nvPr/>
        </p:nvCxnSpPr>
        <p:spPr>
          <a:xfrm>
            <a:off x="4236720" y="7939823"/>
            <a:ext cx="750322" cy="0"/>
          </a:xfrm>
          <a:prstGeom prst="straightConnector1">
            <a:avLst/>
          </a:prstGeom>
          <a:noFill/>
          <a:ln w="50800" cap="rnd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97B5E097-C481-7244-B61F-CA03B511F948}"/>
              </a:ext>
            </a:extLst>
          </p:cNvPr>
          <p:cNvSpPr txBox="1"/>
          <p:nvPr/>
        </p:nvSpPr>
        <p:spPr>
          <a:xfrm>
            <a:off x="0" y="1821350"/>
            <a:ext cx="13004800" cy="547158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7093" tIns="27093" rIns="27093" bIns="27093" numCol="1" spcCol="38100" rtlCol="0" anchor="ctr">
            <a:spAutoFit/>
          </a:bodyPr>
          <a:lstStyle/>
          <a:p>
            <a:pPr algn="ctr">
              <a:lnSpc>
                <a:spcPct val="80000"/>
              </a:lnSpc>
              <a:spcBef>
                <a:spcPts val="0"/>
              </a:spcBef>
            </a:pPr>
            <a:r>
              <a:rPr lang="it-IT" sz="4000" dirty="0">
                <a:gradFill>
                  <a:gsLst>
                    <a:gs pos="0">
                      <a:srgbClr val="FFD600"/>
                    </a:gs>
                    <a:gs pos="100000">
                      <a:srgbClr val="F39200"/>
                    </a:gs>
                  </a:gsLst>
                  <a:lin ang="2700000" scaled="0"/>
                </a:gradFill>
                <a:latin typeface="+mj-lt"/>
                <a:sym typeface="Inter Bold"/>
              </a:rPr>
              <a:t>Tracciatura prodotto dalla </a:t>
            </a:r>
            <a:r>
              <a:rPr lang="it-IT" sz="4000" dirty="0" err="1">
                <a:gradFill>
                  <a:gsLst>
                    <a:gs pos="0">
                      <a:srgbClr val="FFD600"/>
                    </a:gs>
                    <a:gs pos="100000">
                      <a:srgbClr val="F39200"/>
                    </a:gs>
                  </a:gsLst>
                  <a:lin ang="2700000" scaled="0"/>
                </a:gradFill>
                <a:latin typeface="+mj-lt"/>
                <a:sym typeface="Inter Bold"/>
              </a:rPr>
              <a:t>Blockchain</a:t>
            </a:r>
            <a:endParaRPr lang="it-IT" sz="4000" dirty="0">
              <a:gradFill>
                <a:gsLst>
                  <a:gs pos="0">
                    <a:srgbClr val="FFD600"/>
                  </a:gs>
                  <a:gs pos="100000">
                    <a:srgbClr val="F39200"/>
                  </a:gs>
                </a:gsLst>
                <a:lin ang="2700000" scaled="0"/>
              </a:gradFill>
              <a:latin typeface="+mj-lt"/>
              <a:sym typeface="Inter Extra Light BETA"/>
            </a:endParaRPr>
          </a:p>
        </p:txBody>
      </p:sp>
      <p:sp>
        <p:nvSpPr>
          <p:cNvPr id="19" name="Titolo presentazione">
            <a:extLst>
              <a:ext uri="{FF2B5EF4-FFF2-40B4-BE49-F238E27FC236}">
                <a16:creationId xmlns:a16="http://schemas.microsoft.com/office/drawing/2014/main" id="{58B3E724-2484-A347-AC37-D6D8AEFF8DD0}"/>
              </a:ext>
            </a:extLst>
          </p:cNvPr>
          <p:cNvSpPr txBox="1">
            <a:spLocks/>
          </p:cNvSpPr>
          <p:nvPr/>
        </p:nvSpPr>
        <p:spPr>
          <a:xfrm>
            <a:off x="7704667" y="629938"/>
            <a:ext cx="4842933" cy="29548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27093" tIns="27093" rIns="27093" bIns="27093">
            <a:normAutofit/>
          </a:bodyPr>
          <a:lstStyle>
            <a:lvl1pPr marL="0" marR="0" indent="0" algn="r" defTabSz="173393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 i="0" u="none" strike="noStrike" cap="none" spc="0" baseline="0">
                <a:solidFill>
                  <a:schemeClr val="bg1"/>
                </a:solidFill>
                <a:uFillTx/>
                <a:latin typeface="+mn-lt"/>
                <a:ea typeface="+mn-ea"/>
                <a:cs typeface="+mn-cs"/>
                <a:sym typeface="Inter Bold"/>
              </a:defRPr>
            </a:lvl1pPr>
            <a:lvl2pPr marL="0" marR="0" indent="0" algn="l" defTabSz="587022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chemeClr val="bg1"/>
                </a:solidFill>
                <a:uFillTx/>
                <a:latin typeface="+mn-lt"/>
                <a:ea typeface="+mn-ea"/>
                <a:cs typeface="+mn-cs"/>
                <a:sym typeface="Inter Bold"/>
              </a:defRPr>
            </a:lvl2pPr>
            <a:lvl3pPr marL="0" marR="0" indent="0" algn="l" defTabSz="587022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chemeClr val="bg1"/>
                </a:solidFill>
                <a:uFillTx/>
                <a:latin typeface="+mn-lt"/>
                <a:ea typeface="+mn-ea"/>
                <a:cs typeface="+mn-cs"/>
                <a:sym typeface="Inter Bold"/>
              </a:defRPr>
            </a:lvl3pPr>
            <a:lvl4pPr marL="0" marR="0" indent="0" algn="l" defTabSz="587022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chemeClr val="bg1"/>
                </a:solidFill>
                <a:uFillTx/>
                <a:latin typeface="+mn-lt"/>
                <a:ea typeface="+mn-ea"/>
                <a:cs typeface="+mn-cs"/>
                <a:sym typeface="Inter Bold"/>
              </a:defRPr>
            </a:lvl4pPr>
            <a:lvl5pPr marL="0" marR="0" indent="0" algn="l" defTabSz="587022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chemeClr val="bg1"/>
                </a:solidFill>
                <a:uFillTx/>
                <a:latin typeface="+mn-lt"/>
                <a:ea typeface="+mn-ea"/>
                <a:cs typeface="+mn-cs"/>
                <a:sym typeface="Inter Bold"/>
              </a:defRPr>
            </a:lvl5pPr>
            <a:lvl6pPr marL="0" marR="0" indent="0" algn="l" defTabSz="587022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Inter Bold"/>
              </a:defRPr>
            </a:lvl6pPr>
            <a:lvl7pPr marL="0" marR="0" indent="0" algn="l" defTabSz="587022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Inter Bold"/>
              </a:defRPr>
            </a:lvl7pPr>
            <a:lvl8pPr marL="0" marR="0" indent="0" algn="l" defTabSz="587022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Inter Bold"/>
              </a:defRPr>
            </a:lvl8pPr>
            <a:lvl9pPr marL="0" marR="0" indent="0" algn="l" defTabSz="587022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Inter Bold"/>
              </a:defRPr>
            </a:lvl9pPr>
          </a:lstStyle>
          <a:p>
            <a:pPr hangingPunct="1"/>
            <a:r>
              <a:rPr lang="it-IT" sz="1800">
                <a:solidFill>
                  <a:srgbClr val="29235C"/>
                </a:solidFill>
                <a:latin typeface="Inter Extra Light BETA" panose="020B0302030000000004" pitchFamily="34" charset="0"/>
                <a:ea typeface="Inter Extra Light BETA" panose="020B0302030000000004" pitchFamily="34" charset="0"/>
              </a:rPr>
              <a:t>La Blockchain nel sistema manifatturiero</a:t>
            </a:r>
            <a:endParaRPr lang="it-IT" sz="1800" dirty="0">
              <a:solidFill>
                <a:srgbClr val="29235C"/>
              </a:solidFill>
              <a:latin typeface="Inter Extra Light BETA" panose="020B0302030000000004" pitchFamily="34" charset="0"/>
              <a:ea typeface="Inter Extra Light BETA" panose="020B03020300000000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1714082"/>
      </p:ext>
    </p:extLst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12301347" y="8966851"/>
            <a:ext cx="204640" cy="295488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25</a:t>
            </a:fld>
            <a:endParaRPr/>
          </a:p>
        </p:txBody>
      </p:sp>
      <p:sp>
        <p:nvSpPr>
          <p:cNvPr id="15" name="Freccia destra 14">
            <a:extLst>
              <a:ext uri="{FF2B5EF4-FFF2-40B4-BE49-F238E27FC236}">
                <a16:creationId xmlns:a16="http://schemas.microsoft.com/office/drawing/2014/main" id="{D06DA3B8-E0E2-DB4A-9B32-F20CBD415B81}"/>
              </a:ext>
            </a:extLst>
          </p:cNvPr>
          <p:cNvSpPr/>
          <p:nvPr/>
        </p:nvSpPr>
        <p:spPr>
          <a:xfrm>
            <a:off x="4586911" y="4365939"/>
            <a:ext cx="4622440" cy="1650576"/>
          </a:xfrm>
          <a:prstGeom prst="rightArrow">
            <a:avLst>
              <a:gd name="adj1" fmla="val 92631"/>
              <a:gd name="adj2" fmla="val 19856"/>
            </a:avLst>
          </a:prstGeom>
          <a:solidFill>
            <a:schemeClr val="accent4">
              <a:lumMod val="20000"/>
              <a:lumOff val="80000"/>
            </a:schemeClr>
          </a:solidFill>
          <a:ln w="25400" cap="flat">
            <a:solidFill>
              <a:schemeClr val="tx1"/>
            </a:solidFill>
            <a:prstDash val="dash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7093" tIns="27093" rIns="27093" bIns="27093" numCol="1" spcCol="38100" rtlCol="0" anchor="ctr">
            <a:spAutoFit/>
          </a:bodyPr>
          <a:lstStyle/>
          <a:p>
            <a:pPr algn="ctr" defTabSz="587022">
              <a:lnSpc>
                <a:spcPct val="100000"/>
              </a:lnSpc>
              <a:spcBef>
                <a:spcPts val="0"/>
              </a:spcBef>
            </a:pPr>
            <a:r>
              <a:rPr kumimoji="0" lang="it-IT" b="0" i="0" u="none" strike="noStrike" cap="none" spc="0" normalizeH="0" baseline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rPr>
              <a:t>Tutti i prodotti e le fasi registrate sono rintracciate in modo ricorsivo, dal prodotto finale alle materie prime</a:t>
            </a:r>
          </a:p>
        </p:txBody>
      </p:sp>
      <p:sp>
        <p:nvSpPr>
          <p:cNvPr id="21" name="Rettangolo 20">
            <a:extLst>
              <a:ext uri="{FF2B5EF4-FFF2-40B4-BE49-F238E27FC236}">
                <a16:creationId xmlns:a16="http://schemas.microsoft.com/office/drawing/2014/main" id="{D8C7849D-8F7D-304E-ACBD-793D8B610C04}"/>
              </a:ext>
            </a:extLst>
          </p:cNvPr>
          <p:cNvSpPr/>
          <p:nvPr/>
        </p:nvSpPr>
        <p:spPr>
          <a:xfrm>
            <a:off x="10071005" y="5389044"/>
            <a:ext cx="670376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dirty="0"/>
              <a:t>B2B</a:t>
            </a:r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BD4CE2EE-F08E-744A-A7B9-450C829FD8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87549" y="2738394"/>
            <a:ext cx="9369750" cy="576491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4" name="Rettangolo 13">
            <a:extLst>
              <a:ext uri="{FF2B5EF4-FFF2-40B4-BE49-F238E27FC236}">
                <a16:creationId xmlns:a16="http://schemas.microsoft.com/office/drawing/2014/main" id="{5EEA54EB-4E7D-2245-832A-A9799EE4A6E6}"/>
              </a:ext>
            </a:extLst>
          </p:cNvPr>
          <p:cNvSpPr/>
          <p:nvPr/>
        </p:nvSpPr>
        <p:spPr>
          <a:xfrm>
            <a:off x="7446038" y="4248163"/>
            <a:ext cx="1113761" cy="115867"/>
          </a:xfrm>
          <a:prstGeom prst="rect">
            <a:avLst/>
          </a:prstGeom>
          <a:solidFill>
            <a:schemeClr val="bg1"/>
          </a:solidFill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7093" tIns="27093" rIns="27093" bIns="27093" numCol="1" spcCol="38100" rtlCol="0" anchor="ctr">
            <a:spAutoFit/>
          </a:bodyPr>
          <a:lstStyle/>
          <a:p>
            <a:pPr marL="0" marR="0" indent="0" algn="ctr" defTabSz="58702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2" name="Rettangolo 21">
            <a:extLst>
              <a:ext uri="{FF2B5EF4-FFF2-40B4-BE49-F238E27FC236}">
                <a16:creationId xmlns:a16="http://schemas.microsoft.com/office/drawing/2014/main" id="{29310851-8522-8249-9A2E-93DC1434DCB7}"/>
              </a:ext>
            </a:extLst>
          </p:cNvPr>
          <p:cNvSpPr/>
          <p:nvPr/>
        </p:nvSpPr>
        <p:spPr>
          <a:xfrm>
            <a:off x="7446039" y="7962793"/>
            <a:ext cx="2106175" cy="111020"/>
          </a:xfrm>
          <a:prstGeom prst="rect">
            <a:avLst/>
          </a:prstGeom>
          <a:solidFill>
            <a:schemeClr val="bg1"/>
          </a:solidFill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7093" tIns="27093" rIns="27093" bIns="27093" numCol="1" spcCol="38100" rtlCol="0" anchor="ctr">
            <a:spAutoFit/>
          </a:bodyPr>
          <a:lstStyle/>
          <a:p>
            <a:pPr marL="0" marR="0" indent="0" algn="ctr" defTabSz="58702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BE641A40-B274-BD4A-A564-FB5F74CE7A94}"/>
              </a:ext>
            </a:extLst>
          </p:cNvPr>
          <p:cNvSpPr txBox="1"/>
          <p:nvPr/>
        </p:nvSpPr>
        <p:spPr>
          <a:xfrm>
            <a:off x="2610716" y="5620849"/>
            <a:ext cx="1920240" cy="1640790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7093" tIns="27093" rIns="27093" bIns="27093" numCol="1" spcCol="38100" rtlCol="0" anchor="ctr">
            <a:spAutoFit/>
          </a:bodyPr>
          <a:lstStyle/>
          <a:p>
            <a:pPr marL="0" marR="0" indent="0" defTabSz="1733930" rtl="0" fontAlgn="auto" latinLnBrk="0" hangingPunct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2400" b="1" i="0" u="none" strike="noStrike" cap="none" spc="0" normalizeH="0" baseline="0" dirty="0">
                <a:ln>
                  <a:noFill/>
                </a:ln>
                <a:solidFill>
                  <a:srgbClr val="FFD600"/>
                </a:solidFill>
                <a:effectLst/>
                <a:highlight>
                  <a:srgbClr val="29235C"/>
                </a:highlight>
                <a:uFillTx/>
                <a:latin typeface="Inter Regular"/>
                <a:ea typeface="Inter Regular"/>
                <a:cs typeface="Inter Regular"/>
                <a:sym typeface="Inter Regular"/>
              </a:rPr>
              <a:t>Documento relativo al Fornitore catena</a:t>
            </a:r>
          </a:p>
        </p:txBody>
      </p:sp>
      <p:cxnSp>
        <p:nvCxnSpPr>
          <p:cNvPr id="24" name="Connettore 2 23">
            <a:extLst>
              <a:ext uri="{FF2B5EF4-FFF2-40B4-BE49-F238E27FC236}">
                <a16:creationId xmlns:a16="http://schemas.microsoft.com/office/drawing/2014/main" id="{48032638-C6B3-2E44-9CF4-23A990B5B647}"/>
              </a:ext>
            </a:extLst>
          </p:cNvPr>
          <p:cNvCxnSpPr>
            <a:cxnSpLocks/>
          </p:cNvCxnSpPr>
          <p:nvPr/>
        </p:nvCxnSpPr>
        <p:spPr>
          <a:xfrm>
            <a:off x="4101009" y="6505712"/>
            <a:ext cx="758734" cy="215957"/>
          </a:xfrm>
          <a:prstGeom prst="straightConnector1">
            <a:avLst/>
          </a:prstGeom>
          <a:noFill/>
          <a:ln w="50800" cap="rnd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1976F82A-12A1-3541-B47A-DA72A0FC2DE0}"/>
              </a:ext>
            </a:extLst>
          </p:cNvPr>
          <p:cNvSpPr txBox="1"/>
          <p:nvPr/>
        </p:nvSpPr>
        <p:spPr>
          <a:xfrm>
            <a:off x="0" y="1821350"/>
            <a:ext cx="13004800" cy="547158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7093" tIns="27093" rIns="27093" bIns="27093" numCol="1" spcCol="38100" rtlCol="0" anchor="ctr">
            <a:spAutoFit/>
          </a:bodyPr>
          <a:lstStyle/>
          <a:p>
            <a:pPr algn="ctr">
              <a:lnSpc>
                <a:spcPct val="80000"/>
              </a:lnSpc>
              <a:spcBef>
                <a:spcPts val="0"/>
              </a:spcBef>
            </a:pPr>
            <a:r>
              <a:rPr lang="it-IT" sz="4000" dirty="0">
                <a:gradFill>
                  <a:gsLst>
                    <a:gs pos="0">
                      <a:srgbClr val="FFD600"/>
                    </a:gs>
                    <a:gs pos="100000">
                      <a:srgbClr val="F39200"/>
                    </a:gs>
                  </a:gsLst>
                  <a:lin ang="2700000" scaled="0"/>
                </a:gradFill>
                <a:latin typeface="+mj-lt"/>
                <a:sym typeface="Inter Bold"/>
              </a:rPr>
              <a:t>Tracciatura prodotto dalla </a:t>
            </a:r>
            <a:r>
              <a:rPr lang="it-IT" sz="4000" dirty="0" err="1">
                <a:gradFill>
                  <a:gsLst>
                    <a:gs pos="0">
                      <a:srgbClr val="FFD600"/>
                    </a:gs>
                    <a:gs pos="100000">
                      <a:srgbClr val="F39200"/>
                    </a:gs>
                  </a:gsLst>
                  <a:lin ang="2700000" scaled="0"/>
                </a:gradFill>
                <a:latin typeface="+mj-lt"/>
                <a:sym typeface="Inter Bold"/>
              </a:rPr>
              <a:t>Blockchain</a:t>
            </a:r>
            <a:endParaRPr lang="it-IT" sz="4000" dirty="0">
              <a:gradFill>
                <a:gsLst>
                  <a:gs pos="0">
                    <a:srgbClr val="FFD600"/>
                  </a:gs>
                  <a:gs pos="100000">
                    <a:srgbClr val="F39200"/>
                  </a:gs>
                </a:gsLst>
                <a:lin ang="2700000" scaled="0"/>
              </a:gradFill>
              <a:latin typeface="+mj-lt"/>
              <a:sym typeface="Inter Extra Light BETA"/>
            </a:endParaRPr>
          </a:p>
        </p:txBody>
      </p:sp>
      <p:sp>
        <p:nvSpPr>
          <p:cNvPr id="16" name="Titolo presentazione">
            <a:extLst>
              <a:ext uri="{FF2B5EF4-FFF2-40B4-BE49-F238E27FC236}">
                <a16:creationId xmlns:a16="http://schemas.microsoft.com/office/drawing/2014/main" id="{A4D84727-BFA9-0D4F-A7D6-4C737630624C}"/>
              </a:ext>
            </a:extLst>
          </p:cNvPr>
          <p:cNvSpPr txBox="1">
            <a:spLocks/>
          </p:cNvSpPr>
          <p:nvPr/>
        </p:nvSpPr>
        <p:spPr>
          <a:xfrm>
            <a:off x="7704667" y="629938"/>
            <a:ext cx="4842933" cy="29548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27093" tIns="27093" rIns="27093" bIns="27093">
            <a:normAutofit/>
          </a:bodyPr>
          <a:lstStyle>
            <a:lvl1pPr marL="0" marR="0" indent="0" algn="r" defTabSz="173393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 i="0" u="none" strike="noStrike" cap="none" spc="0" baseline="0">
                <a:solidFill>
                  <a:schemeClr val="bg1"/>
                </a:solidFill>
                <a:uFillTx/>
                <a:latin typeface="+mn-lt"/>
                <a:ea typeface="+mn-ea"/>
                <a:cs typeface="+mn-cs"/>
                <a:sym typeface="Inter Bold"/>
              </a:defRPr>
            </a:lvl1pPr>
            <a:lvl2pPr marL="0" marR="0" indent="0" algn="l" defTabSz="587022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chemeClr val="bg1"/>
                </a:solidFill>
                <a:uFillTx/>
                <a:latin typeface="+mn-lt"/>
                <a:ea typeface="+mn-ea"/>
                <a:cs typeface="+mn-cs"/>
                <a:sym typeface="Inter Bold"/>
              </a:defRPr>
            </a:lvl2pPr>
            <a:lvl3pPr marL="0" marR="0" indent="0" algn="l" defTabSz="587022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chemeClr val="bg1"/>
                </a:solidFill>
                <a:uFillTx/>
                <a:latin typeface="+mn-lt"/>
                <a:ea typeface="+mn-ea"/>
                <a:cs typeface="+mn-cs"/>
                <a:sym typeface="Inter Bold"/>
              </a:defRPr>
            </a:lvl3pPr>
            <a:lvl4pPr marL="0" marR="0" indent="0" algn="l" defTabSz="587022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chemeClr val="bg1"/>
                </a:solidFill>
                <a:uFillTx/>
                <a:latin typeface="+mn-lt"/>
                <a:ea typeface="+mn-ea"/>
                <a:cs typeface="+mn-cs"/>
                <a:sym typeface="Inter Bold"/>
              </a:defRPr>
            </a:lvl4pPr>
            <a:lvl5pPr marL="0" marR="0" indent="0" algn="l" defTabSz="587022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chemeClr val="bg1"/>
                </a:solidFill>
                <a:uFillTx/>
                <a:latin typeface="+mn-lt"/>
                <a:ea typeface="+mn-ea"/>
                <a:cs typeface="+mn-cs"/>
                <a:sym typeface="Inter Bold"/>
              </a:defRPr>
            </a:lvl5pPr>
            <a:lvl6pPr marL="0" marR="0" indent="0" algn="l" defTabSz="587022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Inter Bold"/>
              </a:defRPr>
            </a:lvl6pPr>
            <a:lvl7pPr marL="0" marR="0" indent="0" algn="l" defTabSz="587022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Inter Bold"/>
              </a:defRPr>
            </a:lvl7pPr>
            <a:lvl8pPr marL="0" marR="0" indent="0" algn="l" defTabSz="587022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Inter Bold"/>
              </a:defRPr>
            </a:lvl8pPr>
            <a:lvl9pPr marL="0" marR="0" indent="0" algn="l" defTabSz="587022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Inter Bold"/>
              </a:defRPr>
            </a:lvl9pPr>
          </a:lstStyle>
          <a:p>
            <a:pPr hangingPunct="1"/>
            <a:r>
              <a:rPr lang="it-IT" sz="1800">
                <a:solidFill>
                  <a:srgbClr val="29235C"/>
                </a:solidFill>
                <a:latin typeface="Inter Extra Light BETA" panose="020B0302030000000004" pitchFamily="34" charset="0"/>
                <a:ea typeface="Inter Extra Light BETA" panose="020B0302030000000004" pitchFamily="34" charset="0"/>
              </a:rPr>
              <a:t>La Blockchain nel sistema manifatturiero</a:t>
            </a:r>
            <a:endParaRPr lang="it-IT" sz="1800" dirty="0">
              <a:solidFill>
                <a:srgbClr val="29235C"/>
              </a:solidFill>
              <a:latin typeface="Inter Extra Light BETA" panose="020B0302030000000004" pitchFamily="34" charset="0"/>
              <a:ea typeface="Inter Extra Light BETA" panose="020B03020300000000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6401695"/>
      </p:ext>
    </p:extLst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12301347" y="8966851"/>
            <a:ext cx="204640" cy="295488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26</a:t>
            </a:fld>
            <a:endParaRPr/>
          </a:p>
        </p:txBody>
      </p:sp>
      <p:sp>
        <p:nvSpPr>
          <p:cNvPr id="15" name="Freccia destra 14">
            <a:extLst>
              <a:ext uri="{FF2B5EF4-FFF2-40B4-BE49-F238E27FC236}">
                <a16:creationId xmlns:a16="http://schemas.microsoft.com/office/drawing/2014/main" id="{D06DA3B8-E0E2-DB4A-9B32-F20CBD415B81}"/>
              </a:ext>
            </a:extLst>
          </p:cNvPr>
          <p:cNvSpPr/>
          <p:nvPr/>
        </p:nvSpPr>
        <p:spPr>
          <a:xfrm>
            <a:off x="4586911" y="4365939"/>
            <a:ext cx="4622440" cy="1650576"/>
          </a:xfrm>
          <a:prstGeom prst="rightArrow">
            <a:avLst>
              <a:gd name="adj1" fmla="val 92631"/>
              <a:gd name="adj2" fmla="val 19856"/>
            </a:avLst>
          </a:prstGeom>
          <a:solidFill>
            <a:schemeClr val="accent4">
              <a:lumMod val="20000"/>
              <a:lumOff val="80000"/>
            </a:schemeClr>
          </a:solidFill>
          <a:ln w="25400" cap="flat">
            <a:solidFill>
              <a:schemeClr val="tx1"/>
            </a:solidFill>
            <a:prstDash val="dash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7093" tIns="27093" rIns="27093" bIns="27093" numCol="1" spcCol="38100" rtlCol="0" anchor="ctr">
            <a:spAutoFit/>
          </a:bodyPr>
          <a:lstStyle/>
          <a:p>
            <a:pPr algn="ctr" defTabSz="587022">
              <a:lnSpc>
                <a:spcPct val="100000"/>
              </a:lnSpc>
              <a:spcBef>
                <a:spcPts val="0"/>
              </a:spcBef>
            </a:pPr>
            <a:r>
              <a:rPr kumimoji="0" lang="it-IT" b="0" i="0" u="none" strike="noStrike" cap="none" spc="0" normalizeH="0" baseline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rPr>
              <a:t>Tutti i prodotti e le fasi registrate sono rintracciate in modo ricorsivo, dal prodotto finale alle materie prime</a:t>
            </a:r>
          </a:p>
        </p:txBody>
      </p:sp>
      <p:sp>
        <p:nvSpPr>
          <p:cNvPr id="21" name="Rettangolo 20">
            <a:extLst>
              <a:ext uri="{FF2B5EF4-FFF2-40B4-BE49-F238E27FC236}">
                <a16:creationId xmlns:a16="http://schemas.microsoft.com/office/drawing/2014/main" id="{D8C7849D-8F7D-304E-ACBD-793D8B610C04}"/>
              </a:ext>
            </a:extLst>
          </p:cNvPr>
          <p:cNvSpPr/>
          <p:nvPr/>
        </p:nvSpPr>
        <p:spPr>
          <a:xfrm>
            <a:off x="10071005" y="5389044"/>
            <a:ext cx="670376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dirty="0"/>
              <a:t>B2B</a:t>
            </a:r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BD4CE2EE-F08E-744A-A7B9-450C829FD8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75796" y="2693280"/>
            <a:ext cx="9453207" cy="581625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8DD542C4-641B-1B47-B4B0-93327D235532}"/>
              </a:ext>
            </a:extLst>
          </p:cNvPr>
          <p:cNvSpPr txBox="1"/>
          <p:nvPr/>
        </p:nvSpPr>
        <p:spPr>
          <a:xfrm>
            <a:off x="2531582" y="4544257"/>
            <a:ext cx="1920240" cy="1640790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7093" tIns="27093" rIns="27093" bIns="27093" numCol="1" spcCol="38100" rtlCol="0" anchor="ctr">
            <a:spAutoFit/>
          </a:bodyPr>
          <a:lstStyle/>
          <a:p>
            <a:pPr marL="0" marR="0" indent="0" defTabSz="1733930" rtl="0" fontAlgn="auto" latinLnBrk="0" hangingPunct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2400" b="1" i="0" u="none" strike="noStrike" cap="none" spc="0" normalizeH="0" baseline="0" dirty="0">
                <a:ln>
                  <a:noFill/>
                </a:ln>
                <a:solidFill>
                  <a:srgbClr val="FFD600"/>
                </a:solidFill>
                <a:effectLst/>
                <a:highlight>
                  <a:srgbClr val="29235C"/>
                </a:highlight>
                <a:uFillTx/>
                <a:latin typeface="Inter Regular"/>
                <a:ea typeface="Inter Regular"/>
                <a:cs typeface="Inter Regular"/>
                <a:sym typeface="Inter Regular"/>
              </a:rPr>
              <a:t>Carico materiale del Fornitore catena</a:t>
            </a:r>
          </a:p>
        </p:txBody>
      </p:sp>
      <p:cxnSp>
        <p:nvCxnSpPr>
          <p:cNvPr id="22" name="Connettore 2 21">
            <a:extLst>
              <a:ext uri="{FF2B5EF4-FFF2-40B4-BE49-F238E27FC236}">
                <a16:creationId xmlns:a16="http://schemas.microsoft.com/office/drawing/2014/main" id="{BBBA8F88-173C-D54D-A634-D46538B519E9}"/>
              </a:ext>
            </a:extLst>
          </p:cNvPr>
          <p:cNvCxnSpPr>
            <a:cxnSpLocks/>
          </p:cNvCxnSpPr>
          <p:nvPr/>
        </p:nvCxnSpPr>
        <p:spPr>
          <a:xfrm>
            <a:off x="4420424" y="5516659"/>
            <a:ext cx="550418" cy="169500"/>
          </a:xfrm>
          <a:prstGeom prst="straightConnector1">
            <a:avLst/>
          </a:prstGeom>
          <a:noFill/>
          <a:ln w="50800" cap="rnd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9833338C-8906-FA4B-A983-872D686036B6}"/>
              </a:ext>
            </a:extLst>
          </p:cNvPr>
          <p:cNvSpPr txBox="1"/>
          <p:nvPr/>
        </p:nvSpPr>
        <p:spPr>
          <a:xfrm>
            <a:off x="0" y="1821350"/>
            <a:ext cx="13004800" cy="547158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7093" tIns="27093" rIns="27093" bIns="27093" numCol="1" spcCol="38100" rtlCol="0" anchor="ctr">
            <a:spAutoFit/>
          </a:bodyPr>
          <a:lstStyle/>
          <a:p>
            <a:pPr algn="ctr">
              <a:lnSpc>
                <a:spcPct val="80000"/>
              </a:lnSpc>
              <a:spcBef>
                <a:spcPts val="0"/>
              </a:spcBef>
            </a:pPr>
            <a:r>
              <a:rPr lang="it-IT" sz="4000" dirty="0">
                <a:gradFill>
                  <a:gsLst>
                    <a:gs pos="0">
                      <a:srgbClr val="FFD600"/>
                    </a:gs>
                    <a:gs pos="100000">
                      <a:srgbClr val="F39200"/>
                    </a:gs>
                  </a:gsLst>
                  <a:lin ang="2700000" scaled="0"/>
                </a:gradFill>
                <a:latin typeface="+mj-lt"/>
                <a:sym typeface="Inter Bold"/>
              </a:rPr>
              <a:t>Tracciatura prodotto dalla </a:t>
            </a:r>
            <a:r>
              <a:rPr lang="it-IT" sz="4000" dirty="0" err="1">
                <a:gradFill>
                  <a:gsLst>
                    <a:gs pos="0">
                      <a:srgbClr val="FFD600"/>
                    </a:gs>
                    <a:gs pos="100000">
                      <a:srgbClr val="F39200"/>
                    </a:gs>
                  </a:gsLst>
                  <a:lin ang="2700000" scaled="0"/>
                </a:gradFill>
                <a:latin typeface="+mj-lt"/>
                <a:sym typeface="Inter Bold"/>
              </a:rPr>
              <a:t>Blockchain</a:t>
            </a:r>
            <a:endParaRPr lang="it-IT" sz="4000" dirty="0">
              <a:gradFill>
                <a:gsLst>
                  <a:gs pos="0">
                    <a:srgbClr val="FFD600"/>
                  </a:gs>
                  <a:gs pos="100000">
                    <a:srgbClr val="F39200"/>
                  </a:gs>
                </a:gsLst>
                <a:lin ang="2700000" scaled="0"/>
              </a:gradFill>
              <a:latin typeface="+mj-lt"/>
              <a:sym typeface="Inter Extra Light BETA"/>
            </a:endParaRPr>
          </a:p>
        </p:txBody>
      </p:sp>
      <p:sp>
        <p:nvSpPr>
          <p:cNvPr id="12" name="Titolo presentazione">
            <a:extLst>
              <a:ext uri="{FF2B5EF4-FFF2-40B4-BE49-F238E27FC236}">
                <a16:creationId xmlns:a16="http://schemas.microsoft.com/office/drawing/2014/main" id="{93C6C891-615D-164C-A02C-8D137FFD08C9}"/>
              </a:ext>
            </a:extLst>
          </p:cNvPr>
          <p:cNvSpPr txBox="1">
            <a:spLocks/>
          </p:cNvSpPr>
          <p:nvPr/>
        </p:nvSpPr>
        <p:spPr>
          <a:xfrm>
            <a:off x="7704667" y="629938"/>
            <a:ext cx="4842933" cy="29548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27093" tIns="27093" rIns="27093" bIns="27093">
            <a:normAutofit/>
          </a:bodyPr>
          <a:lstStyle>
            <a:lvl1pPr marL="0" marR="0" indent="0" algn="r" defTabSz="173393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 i="0" u="none" strike="noStrike" cap="none" spc="0" baseline="0">
                <a:solidFill>
                  <a:schemeClr val="bg1"/>
                </a:solidFill>
                <a:uFillTx/>
                <a:latin typeface="+mn-lt"/>
                <a:ea typeface="+mn-ea"/>
                <a:cs typeface="+mn-cs"/>
                <a:sym typeface="Inter Bold"/>
              </a:defRPr>
            </a:lvl1pPr>
            <a:lvl2pPr marL="0" marR="0" indent="0" algn="l" defTabSz="587022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chemeClr val="bg1"/>
                </a:solidFill>
                <a:uFillTx/>
                <a:latin typeface="+mn-lt"/>
                <a:ea typeface="+mn-ea"/>
                <a:cs typeface="+mn-cs"/>
                <a:sym typeface="Inter Bold"/>
              </a:defRPr>
            </a:lvl2pPr>
            <a:lvl3pPr marL="0" marR="0" indent="0" algn="l" defTabSz="587022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chemeClr val="bg1"/>
                </a:solidFill>
                <a:uFillTx/>
                <a:latin typeface="+mn-lt"/>
                <a:ea typeface="+mn-ea"/>
                <a:cs typeface="+mn-cs"/>
                <a:sym typeface="Inter Bold"/>
              </a:defRPr>
            </a:lvl3pPr>
            <a:lvl4pPr marL="0" marR="0" indent="0" algn="l" defTabSz="587022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chemeClr val="bg1"/>
                </a:solidFill>
                <a:uFillTx/>
                <a:latin typeface="+mn-lt"/>
                <a:ea typeface="+mn-ea"/>
                <a:cs typeface="+mn-cs"/>
                <a:sym typeface="Inter Bold"/>
              </a:defRPr>
            </a:lvl4pPr>
            <a:lvl5pPr marL="0" marR="0" indent="0" algn="l" defTabSz="587022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chemeClr val="bg1"/>
                </a:solidFill>
                <a:uFillTx/>
                <a:latin typeface="+mn-lt"/>
                <a:ea typeface="+mn-ea"/>
                <a:cs typeface="+mn-cs"/>
                <a:sym typeface="Inter Bold"/>
              </a:defRPr>
            </a:lvl5pPr>
            <a:lvl6pPr marL="0" marR="0" indent="0" algn="l" defTabSz="587022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Inter Bold"/>
              </a:defRPr>
            </a:lvl6pPr>
            <a:lvl7pPr marL="0" marR="0" indent="0" algn="l" defTabSz="587022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Inter Bold"/>
              </a:defRPr>
            </a:lvl7pPr>
            <a:lvl8pPr marL="0" marR="0" indent="0" algn="l" defTabSz="587022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Inter Bold"/>
              </a:defRPr>
            </a:lvl8pPr>
            <a:lvl9pPr marL="0" marR="0" indent="0" algn="l" defTabSz="587022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Inter Bold"/>
              </a:defRPr>
            </a:lvl9pPr>
          </a:lstStyle>
          <a:p>
            <a:pPr hangingPunct="1"/>
            <a:r>
              <a:rPr lang="it-IT" sz="1800">
                <a:solidFill>
                  <a:srgbClr val="29235C"/>
                </a:solidFill>
                <a:latin typeface="Inter Extra Light BETA" panose="020B0302030000000004" pitchFamily="34" charset="0"/>
                <a:ea typeface="Inter Extra Light BETA" panose="020B0302030000000004" pitchFamily="34" charset="0"/>
              </a:rPr>
              <a:t>La Blockchain nel sistema manifatturiero</a:t>
            </a:r>
            <a:endParaRPr lang="it-IT" sz="1800" dirty="0">
              <a:solidFill>
                <a:srgbClr val="29235C"/>
              </a:solidFill>
              <a:latin typeface="Inter Extra Light BETA" panose="020B0302030000000004" pitchFamily="34" charset="0"/>
              <a:ea typeface="Inter Extra Light BETA" panose="020B03020300000000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4541342"/>
      </p:ext>
    </p:extLst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12301347" y="8966851"/>
            <a:ext cx="204640" cy="295488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27</a:t>
            </a:fld>
            <a:endParaRPr/>
          </a:p>
        </p:txBody>
      </p:sp>
      <p:sp>
        <p:nvSpPr>
          <p:cNvPr id="14" name="Punto elenco 1…">
            <a:extLst>
              <a:ext uri="{FF2B5EF4-FFF2-40B4-BE49-F238E27FC236}">
                <a16:creationId xmlns:a16="http://schemas.microsoft.com/office/drawing/2014/main" id="{B7AF0419-3781-7B47-90AD-81265680BE68}"/>
              </a:ext>
            </a:extLst>
          </p:cNvPr>
          <p:cNvSpPr txBox="1">
            <a:spLocks/>
          </p:cNvSpPr>
          <p:nvPr/>
        </p:nvSpPr>
        <p:spPr>
          <a:xfrm>
            <a:off x="1184889" y="3969746"/>
            <a:ext cx="10635022" cy="392654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7093" tIns="27093" rIns="27093" bIns="27093">
            <a:spAutoFit/>
          </a:bodyPr>
          <a:lstStyle>
            <a:lvl1pPr marL="0" marR="0" indent="0" algn="l" defTabSz="587022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Inter Bold"/>
              </a:defRPr>
            </a:lvl1pPr>
            <a:lvl2pPr marL="0" marR="0" indent="0" algn="l" defTabSz="587022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Inter Bold"/>
              </a:defRPr>
            </a:lvl2pPr>
            <a:lvl3pPr marL="0" marR="0" indent="0" algn="l" defTabSz="587022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Inter Bold"/>
              </a:defRPr>
            </a:lvl3pPr>
            <a:lvl4pPr marL="0" marR="0" indent="0" algn="l" defTabSz="587022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Inter Bold"/>
              </a:defRPr>
            </a:lvl4pPr>
            <a:lvl5pPr marL="0" marR="0" indent="0" algn="l" defTabSz="587022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Inter Bold"/>
              </a:defRPr>
            </a:lvl5pPr>
            <a:lvl6pPr marL="0" marR="0" indent="0" algn="l" defTabSz="587022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Inter Bold"/>
              </a:defRPr>
            </a:lvl6pPr>
            <a:lvl7pPr marL="0" marR="0" indent="0" algn="l" defTabSz="587022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Inter Bold"/>
              </a:defRPr>
            </a:lvl7pPr>
            <a:lvl8pPr marL="0" marR="0" indent="0" algn="l" defTabSz="587022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Inter Bold"/>
              </a:defRPr>
            </a:lvl8pPr>
            <a:lvl9pPr marL="0" marR="0" indent="0" algn="l" defTabSz="587022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Inter Bold"/>
              </a:defRPr>
            </a:lvl9pPr>
          </a:lstStyle>
          <a:p>
            <a:pPr marL="457200" indent="-457200" defTabSz="1733930" hangingPunct="1">
              <a:lnSpc>
                <a:spcPct val="90000"/>
              </a:lnSpc>
              <a:spcBef>
                <a:spcPts val="2000"/>
              </a:spcBef>
              <a:buSzPct val="50000"/>
              <a:buBlip>
                <a:blip r:embed="rId2"/>
              </a:buBlip>
              <a:defRPr sz="2400">
                <a:latin typeface="Inter Regular"/>
                <a:ea typeface="Inter Regular"/>
                <a:cs typeface="Inter Regular"/>
                <a:sym typeface="Inter Regular"/>
              </a:defRPr>
            </a:pPr>
            <a:r>
              <a:rPr lang="it-IT" sz="2800" dirty="0">
                <a:solidFill>
                  <a:schemeClr val="bg1"/>
                </a:solidFill>
                <a:latin typeface="Inter Light BETA" panose="020B0402030000000004" pitchFamily="34" charset="0"/>
                <a:ea typeface="Inter Light BETA" panose="020B0402030000000004" pitchFamily="34" charset="0"/>
                <a:cs typeface="Inter Regular"/>
                <a:sym typeface="Inter Regular"/>
              </a:rPr>
              <a:t>Il processo di tracciatura può essere esteso </a:t>
            </a:r>
            <a:r>
              <a:rPr lang="it-IT" sz="2800" b="1" dirty="0">
                <a:solidFill>
                  <a:schemeClr val="bg1"/>
                </a:solidFill>
                <a:latin typeface="Inter" panose="020B0502030000000004" pitchFamily="34" charset="0"/>
                <a:ea typeface="Inter" panose="020B0502030000000004" pitchFamily="34" charset="0"/>
                <a:cs typeface="Inter Regular"/>
                <a:sym typeface="Inter Regular"/>
              </a:rPr>
              <a:t>senza limiti</a:t>
            </a:r>
          </a:p>
          <a:p>
            <a:pPr marL="457200" indent="-457200" defTabSz="1733930" hangingPunct="1">
              <a:lnSpc>
                <a:spcPct val="90000"/>
              </a:lnSpc>
              <a:spcBef>
                <a:spcPts val="2000"/>
              </a:spcBef>
              <a:buSzPct val="50000"/>
              <a:buBlip>
                <a:blip r:embed="rId2"/>
              </a:buBlip>
              <a:defRPr sz="2400">
                <a:latin typeface="Inter Regular"/>
                <a:ea typeface="Inter Regular"/>
                <a:cs typeface="Inter Regular"/>
                <a:sym typeface="Inter Regular"/>
              </a:defRPr>
            </a:pPr>
            <a:r>
              <a:rPr lang="it-IT" sz="2800" dirty="0">
                <a:solidFill>
                  <a:schemeClr val="bg1"/>
                </a:solidFill>
                <a:latin typeface="Inter Light BETA" panose="020B0402030000000004" pitchFamily="34" charset="0"/>
                <a:ea typeface="Inter Light BETA" panose="020B0402030000000004" pitchFamily="34" charset="0"/>
                <a:cs typeface="Inter Regular"/>
                <a:sym typeface="Inter Regular"/>
              </a:rPr>
              <a:t>La tracciatura dal tessuto al prodotto confezionato è quindi analoga a quanto già visto</a:t>
            </a:r>
          </a:p>
          <a:p>
            <a:pPr marL="457200" indent="-457200" defTabSz="1733930" hangingPunct="1">
              <a:lnSpc>
                <a:spcPct val="90000"/>
              </a:lnSpc>
              <a:spcBef>
                <a:spcPts val="2000"/>
              </a:spcBef>
              <a:buSzPct val="50000"/>
              <a:buBlip>
                <a:blip r:embed="rId2"/>
              </a:buBlip>
              <a:defRPr sz="2400">
                <a:latin typeface="Inter Regular"/>
                <a:ea typeface="Inter Regular"/>
                <a:cs typeface="Inter Regular"/>
                <a:sym typeface="Inter Regular"/>
              </a:defRPr>
            </a:pPr>
            <a:r>
              <a:rPr lang="it-IT" sz="2800" b="1" dirty="0">
                <a:solidFill>
                  <a:schemeClr val="bg1"/>
                </a:solidFill>
                <a:latin typeface="Inter" panose="020B0502030000000004" pitchFamily="34" charset="0"/>
                <a:ea typeface="Inter" panose="020B0502030000000004" pitchFamily="34" charset="0"/>
                <a:cs typeface="Inter Regular"/>
                <a:sym typeface="Inter Regular"/>
              </a:rPr>
              <a:t>Possibilità di aggiungere</a:t>
            </a:r>
            <a:r>
              <a:rPr lang="it-IT" sz="2800" dirty="0">
                <a:solidFill>
                  <a:schemeClr val="bg1"/>
                </a:solidFill>
                <a:latin typeface="Inter Light BETA" panose="020B0402030000000004" pitchFamily="34" charset="0"/>
                <a:ea typeface="Inter Light BETA" panose="020B0402030000000004" pitchFamily="34" charset="0"/>
                <a:cs typeface="Inter Regular"/>
                <a:sym typeface="Inter Regular"/>
              </a:rPr>
              <a:t> successivamente </a:t>
            </a:r>
            <a:r>
              <a:rPr lang="it-IT" sz="2800" b="1" dirty="0">
                <a:solidFill>
                  <a:schemeClr val="bg1"/>
                </a:solidFill>
                <a:latin typeface="Inter" panose="020B0502030000000004" pitchFamily="34" charset="0"/>
                <a:ea typeface="Inter" panose="020B0502030000000004" pitchFamily="34" charset="0"/>
                <a:cs typeface="Inter Regular"/>
                <a:sym typeface="Inter Regular"/>
              </a:rPr>
              <a:t>altri passaggi</a:t>
            </a:r>
            <a:r>
              <a:rPr lang="it-IT" sz="2800" dirty="0">
                <a:solidFill>
                  <a:schemeClr val="bg1"/>
                </a:solidFill>
                <a:latin typeface="Inter Light BETA" panose="020B0402030000000004" pitchFamily="34" charset="0"/>
                <a:ea typeface="Inter Light BETA" panose="020B0402030000000004" pitchFamily="34" charset="0"/>
                <a:cs typeface="Inter Regular"/>
                <a:sym typeface="Inter Regular"/>
              </a:rPr>
              <a:t>: esempio di gestione del riciclo di un capo</a:t>
            </a:r>
          </a:p>
          <a:p>
            <a:pPr marL="457200" indent="-457200" defTabSz="1733930" hangingPunct="1">
              <a:lnSpc>
                <a:spcPct val="90000"/>
              </a:lnSpc>
              <a:spcBef>
                <a:spcPts val="2000"/>
              </a:spcBef>
              <a:buSzPct val="50000"/>
              <a:buBlip>
                <a:blip r:embed="rId2"/>
              </a:buBlip>
              <a:defRPr sz="2400">
                <a:latin typeface="Inter Regular"/>
                <a:ea typeface="Inter Regular"/>
                <a:cs typeface="Inter Regular"/>
                <a:sym typeface="Inter Regular"/>
              </a:defRPr>
            </a:pPr>
            <a:r>
              <a:rPr lang="it-IT" sz="2800" dirty="0">
                <a:solidFill>
                  <a:schemeClr val="bg1"/>
                </a:solidFill>
                <a:latin typeface="Inter Light BETA" panose="020B0402030000000004" pitchFamily="34" charset="0"/>
                <a:ea typeface="Inter Light BETA" panose="020B0402030000000004" pitchFamily="34" charset="0"/>
                <a:cs typeface="Inter Regular"/>
                <a:sym typeface="Inter Regular"/>
              </a:rPr>
              <a:t>La validità delle informazioni registrate nella </a:t>
            </a:r>
            <a:r>
              <a:rPr lang="it-IT" sz="2800" dirty="0" err="1">
                <a:solidFill>
                  <a:schemeClr val="bg1"/>
                </a:solidFill>
                <a:latin typeface="Inter Light BETA" panose="020B0402030000000004" pitchFamily="34" charset="0"/>
                <a:ea typeface="Inter Light BETA" panose="020B0402030000000004" pitchFamily="34" charset="0"/>
                <a:cs typeface="Inter Regular"/>
                <a:sym typeface="Inter Regular"/>
              </a:rPr>
              <a:t>Blockchain</a:t>
            </a:r>
            <a:r>
              <a:rPr lang="it-IT" sz="2800" dirty="0">
                <a:solidFill>
                  <a:schemeClr val="bg1"/>
                </a:solidFill>
                <a:latin typeface="Inter Light BETA" panose="020B0402030000000004" pitchFamily="34" charset="0"/>
                <a:ea typeface="Inter Light BETA" panose="020B0402030000000004" pitchFamily="34" charset="0"/>
                <a:cs typeface="Inter Regular"/>
                <a:sym typeface="Inter Regular"/>
              </a:rPr>
              <a:t> è direttamente proporzionale al numero di </a:t>
            </a:r>
            <a:r>
              <a:rPr lang="it-IT" sz="2800" b="1" dirty="0">
                <a:solidFill>
                  <a:schemeClr val="bg1"/>
                </a:solidFill>
                <a:latin typeface="Inter" panose="020B0502030000000004" pitchFamily="34" charset="0"/>
                <a:ea typeface="Inter" panose="020B0502030000000004" pitchFamily="34" charset="0"/>
                <a:cs typeface="Inter Regular"/>
                <a:sym typeface="Inter Regular"/>
              </a:rPr>
              <a:t>partner attivi </a:t>
            </a:r>
            <a:r>
              <a:rPr lang="it-IT" sz="2800" dirty="0">
                <a:solidFill>
                  <a:schemeClr val="bg1"/>
                </a:solidFill>
                <a:latin typeface="Inter Light BETA" panose="020B0402030000000004" pitchFamily="34" charset="0"/>
                <a:ea typeface="Inter Light BETA" panose="020B0402030000000004" pitchFamily="34" charset="0"/>
                <a:cs typeface="Inter Regular"/>
                <a:sym typeface="Inter Regular"/>
              </a:rPr>
              <a:t>nel processo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AD28556A-C4AA-CC4C-AF75-BC3448C07A2D}"/>
              </a:ext>
            </a:extLst>
          </p:cNvPr>
          <p:cNvSpPr txBox="1"/>
          <p:nvPr/>
        </p:nvSpPr>
        <p:spPr>
          <a:xfrm>
            <a:off x="0" y="2352027"/>
            <a:ext cx="13004800" cy="547158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7093" tIns="27093" rIns="27093" bIns="27093" numCol="1" spcCol="38100" rtlCol="0" anchor="ctr">
            <a:spAutoFit/>
          </a:bodyPr>
          <a:lstStyle/>
          <a:p>
            <a:pPr algn="ctr">
              <a:lnSpc>
                <a:spcPct val="80000"/>
              </a:lnSpc>
              <a:spcBef>
                <a:spcPts val="0"/>
              </a:spcBef>
            </a:pPr>
            <a:r>
              <a:rPr lang="it-IT" sz="4000" dirty="0">
                <a:gradFill>
                  <a:gsLst>
                    <a:gs pos="0">
                      <a:srgbClr val="FFD600"/>
                    </a:gs>
                    <a:gs pos="100000">
                      <a:srgbClr val="F39200"/>
                    </a:gs>
                  </a:gsLst>
                  <a:lin ang="2700000" scaled="0"/>
                </a:gradFill>
                <a:latin typeface="+mj-lt"/>
                <a:sym typeface="Inter Bold"/>
              </a:rPr>
              <a:t>Tracciatura prodotto dalla </a:t>
            </a:r>
            <a:r>
              <a:rPr lang="it-IT" sz="4000" dirty="0" err="1">
                <a:gradFill>
                  <a:gsLst>
                    <a:gs pos="0">
                      <a:srgbClr val="FFD600"/>
                    </a:gs>
                    <a:gs pos="100000">
                      <a:srgbClr val="F39200"/>
                    </a:gs>
                  </a:gsLst>
                  <a:lin ang="2700000" scaled="0"/>
                </a:gradFill>
                <a:latin typeface="+mj-lt"/>
                <a:sym typeface="Inter Bold"/>
              </a:rPr>
              <a:t>Blockchain</a:t>
            </a:r>
            <a:endParaRPr lang="it-IT" sz="4000" dirty="0">
              <a:gradFill>
                <a:gsLst>
                  <a:gs pos="0">
                    <a:srgbClr val="FFD600"/>
                  </a:gs>
                  <a:gs pos="100000">
                    <a:srgbClr val="F39200"/>
                  </a:gs>
                </a:gsLst>
                <a:lin ang="2700000" scaled="0"/>
              </a:gradFill>
              <a:latin typeface="+mj-lt"/>
              <a:sym typeface="Inter Extra Light BETA"/>
            </a:endParaRPr>
          </a:p>
        </p:txBody>
      </p:sp>
      <p:sp>
        <p:nvSpPr>
          <p:cNvPr id="8" name="Titolo presentazione">
            <a:extLst>
              <a:ext uri="{FF2B5EF4-FFF2-40B4-BE49-F238E27FC236}">
                <a16:creationId xmlns:a16="http://schemas.microsoft.com/office/drawing/2014/main" id="{6FD63A95-F8D9-5D43-92C0-3963802BBAF3}"/>
              </a:ext>
            </a:extLst>
          </p:cNvPr>
          <p:cNvSpPr txBox="1">
            <a:spLocks/>
          </p:cNvSpPr>
          <p:nvPr/>
        </p:nvSpPr>
        <p:spPr>
          <a:xfrm>
            <a:off x="7704667" y="629938"/>
            <a:ext cx="4842933" cy="29548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27093" tIns="27093" rIns="27093" bIns="27093">
            <a:normAutofit/>
          </a:bodyPr>
          <a:lstStyle>
            <a:lvl1pPr marL="0" marR="0" indent="0" algn="r" defTabSz="173393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 i="0" u="none" strike="noStrike" cap="none" spc="0" baseline="0">
                <a:solidFill>
                  <a:schemeClr val="bg1"/>
                </a:solidFill>
                <a:uFillTx/>
                <a:latin typeface="+mn-lt"/>
                <a:ea typeface="+mn-ea"/>
                <a:cs typeface="+mn-cs"/>
                <a:sym typeface="Inter Bold"/>
              </a:defRPr>
            </a:lvl1pPr>
            <a:lvl2pPr marL="0" marR="0" indent="0" algn="l" defTabSz="587022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chemeClr val="bg1"/>
                </a:solidFill>
                <a:uFillTx/>
                <a:latin typeface="+mn-lt"/>
                <a:ea typeface="+mn-ea"/>
                <a:cs typeface="+mn-cs"/>
                <a:sym typeface="Inter Bold"/>
              </a:defRPr>
            </a:lvl2pPr>
            <a:lvl3pPr marL="0" marR="0" indent="0" algn="l" defTabSz="587022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chemeClr val="bg1"/>
                </a:solidFill>
                <a:uFillTx/>
                <a:latin typeface="+mn-lt"/>
                <a:ea typeface="+mn-ea"/>
                <a:cs typeface="+mn-cs"/>
                <a:sym typeface="Inter Bold"/>
              </a:defRPr>
            </a:lvl3pPr>
            <a:lvl4pPr marL="0" marR="0" indent="0" algn="l" defTabSz="587022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chemeClr val="bg1"/>
                </a:solidFill>
                <a:uFillTx/>
                <a:latin typeface="+mn-lt"/>
                <a:ea typeface="+mn-ea"/>
                <a:cs typeface="+mn-cs"/>
                <a:sym typeface="Inter Bold"/>
              </a:defRPr>
            </a:lvl4pPr>
            <a:lvl5pPr marL="0" marR="0" indent="0" algn="l" defTabSz="587022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chemeClr val="bg1"/>
                </a:solidFill>
                <a:uFillTx/>
                <a:latin typeface="+mn-lt"/>
                <a:ea typeface="+mn-ea"/>
                <a:cs typeface="+mn-cs"/>
                <a:sym typeface="Inter Bold"/>
              </a:defRPr>
            </a:lvl5pPr>
            <a:lvl6pPr marL="0" marR="0" indent="0" algn="l" defTabSz="587022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Inter Bold"/>
              </a:defRPr>
            </a:lvl6pPr>
            <a:lvl7pPr marL="0" marR="0" indent="0" algn="l" defTabSz="587022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Inter Bold"/>
              </a:defRPr>
            </a:lvl7pPr>
            <a:lvl8pPr marL="0" marR="0" indent="0" algn="l" defTabSz="587022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Inter Bold"/>
              </a:defRPr>
            </a:lvl8pPr>
            <a:lvl9pPr marL="0" marR="0" indent="0" algn="l" defTabSz="587022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Inter Bold"/>
              </a:defRPr>
            </a:lvl9pPr>
          </a:lstStyle>
          <a:p>
            <a:pPr hangingPunct="1"/>
            <a:r>
              <a:rPr lang="it-IT" sz="1800">
                <a:solidFill>
                  <a:srgbClr val="29235C"/>
                </a:solidFill>
                <a:latin typeface="Inter Extra Light BETA" panose="020B0302030000000004" pitchFamily="34" charset="0"/>
                <a:ea typeface="Inter Extra Light BETA" panose="020B0302030000000004" pitchFamily="34" charset="0"/>
              </a:rPr>
              <a:t>La Blockchain nel sistema manifatturiero</a:t>
            </a:r>
            <a:endParaRPr lang="it-IT" sz="1800" dirty="0">
              <a:solidFill>
                <a:srgbClr val="29235C"/>
              </a:solidFill>
              <a:latin typeface="Inter Extra Light BETA" panose="020B0302030000000004" pitchFamily="34" charset="0"/>
              <a:ea typeface="Inter Extra Light BETA" panose="020B03020300000000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2590265"/>
      </p:ext>
    </p:extLst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28</a:t>
            </a:fld>
            <a:endParaRPr/>
          </a:p>
        </p:txBody>
      </p:sp>
      <p:sp>
        <p:nvSpPr>
          <p:cNvPr id="13" name="Esempio di titolo">
            <a:extLst>
              <a:ext uri="{FF2B5EF4-FFF2-40B4-BE49-F238E27FC236}">
                <a16:creationId xmlns:a16="http://schemas.microsoft.com/office/drawing/2014/main" id="{677779F8-6A03-B24C-8FE2-E81DDBC84DD1}"/>
              </a:ext>
            </a:extLst>
          </p:cNvPr>
          <p:cNvSpPr txBox="1">
            <a:spLocks/>
          </p:cNvSpPr>
          <p:nvPr/>
        </p:nvSpPr>
        <p:spPr>
          <a:xfrm>
            <a:off x="1603917" y="3026744"/>
            <a:ext cx="11795760" cy="2479042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27093" tIns="27093" rIns="27093" bIns="27093" anchor="b">
            <a:normAutofit/>
          </a:bodyPr>
          <a:lstStyle>
            <a:lvl1pPr marL="0" marR="0" indent="0" algn="l" defTabSz="173393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200" b="0" i="0" u="none" strike="noStrike" cap="none" spc="-164" baseline="0">
                <a:solidFill>
                  <a:schemeClr val="bg1"/>
                </a:solidFill>
                <a:uFillTx/>
                <a:latin typeface="+mn-lt"/>
                <a:ea typeface="+mn-ea"/>
                <a:cs typeface="+mn-cs"/>
                <a:sym typeface="Inter Bold"/>
              </a:defRPr>
            </a:lvl1pPr>
            <a:lvl2pPr marL="0" marR="0" indent="0" algn="l" defTabSz="173393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200" b="0" i="0" u="none" strike="noStrike" cap="none" spc="-164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Inter Bold"/>
              </a:defRPr>
            </a:lvl2pPr>
            <a:lvl3pPr marL="0" marR="0" indent="0" algn="l" defTabSz="173393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200" b="0" i="0" u="none" strike="noStrike" cap="none" spc="-164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Inter Bold"/>
              </a:defRPr>
            </a:lvl3pPr>
            <a:lvl4pPr marL="0" marR="0" indent="0" algn="l" defTabSz="173393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200" b="0" i="0" u="none" strike="noStrike" cap="none" spc="-164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Inter Bold"/>
              </a:defRPr>
            </a:lvl4pPr>
            <a:lvl5pPr marL="0" marR="0" indent="0" algn="l" defTabSz="173393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200" b="0" i="0" u="none" strike="noStrike" cap="none" spc="-164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Inter Bold"/>
              </a:defRPr>
            </a:lvl5pPr>
            <a:lvl6pPr marL="0" marR="0" indent="0" algn="l" defTabSz="173393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200" b="0" i="0" u="none" strike="noStrike" cap="none" spc="-164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Inter Bold"/>
              </a:defRPr>
            </a:lvl6pPr>
            <a:lvl7pPr marL="0" marR="0" indent="0" algn="l" defTabSz="173393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200" b="0" i="0" u="none" strike="noStrike" cap="none" spc="-164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Inter Bold"/>
              </a:defRPr>
            </a:lvl7pPr>
            <a:lvl8pPr marL="0" marR="0" indent="0" algn="l" defTabSz="173393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200" b="0" i="0" u="none" strike="noStrike" cap="none" spc="-164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Inter Bold"/>
              </a:defRPr>
            </a:lvl8pPr>
            <a:lvl9pPr marL="0" marR="0" indent="0" algn="l" defTabSz="173393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200" b="0" i="0" u="none" strike="noStrike" cap="none" spc="-164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Inter Bold"/>
              </a:defRPr>
            </a:lvl9pPr>
          </a:lstStyle>
          <a:p>
            <a:pPr hangingPunct="1"/>
            <a:r>
              <a:rPr lang="it-IT" sz="6600" dirty="0">
                <a:gradFill>
                  <a:gsLst>
                    <a:gs pos="0">
                      <a:srgbClr val="FFD600"/>
                    </a:gs>
                    <a:gs pos="100000">
                      <a:srgbClr val="F39200"/>
                    </a:gs>
                  </a:gsLst>
                  <a:lin ang="2700000" scaled="0"/>
                </a:gradFill>
              </a:rPr>
              <a:t>Integrazione</a:t>
            </a:r>
          </a:p>
        </p:txBody>
      </p:sp>
      <p:pic>
        <p:nvPicPr>
          <p:cNvPr id="15" name="Immagine 14">
            <a:extLst>
              <a:ext uri="{FF2B5EF4-FFF2-40B4-BE49-F238E27FC236}">
                <a16:creationId xmlns:a16="http://schemas.microsoft.com/office/drawing/2014/main" id="{7B528205-E1AA-4048-B2E8-925B18A3A8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872" y="4083385"/>
            <a:ext cx="415917" cy="1857764"/>
          </a:xfrm>
          <a:prstGeom prst="rect">
            <a:avLst/>
          </a:prstGeom>
        </p:spPr>
      </p:pic>
      <p:sp>
        <p:nvSpPr>
          <p:cNvPr id="6" name="Titolo presentazione">
            <a:extLst>
              <a:ext uri="{FF2B5EF4-FFF2-40B4-BE49-F238E27FC236}">
                <a16:creationId xmlns:a16="http://schemas.microsoft.com/office/drawing/2014/main" id="{B607B275-EA7B-9C43-970D-E57F8D264405}"/>
              </a:ext>
            </a:extLst>
          </p:cNvPr>
          <p:cNvSpPr txBox="1">
            <a:spLocks/>
          </p:cNvSpPr>
          <p:nvPr/>
        </p:nvSpPr>
        <p:spPr>
          <a:xfrm>
            <a:off x="7704667" y="629938"/>
            <a:ext cx="4842933" cy="29548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27093" tIns="27093" rIns="27093" bIns="27093">
            <a:normAutofit/>
          </a:bodyPr>
          <a:lstStyle>
            <a:lvl1pPr marL="0" marR="0" indent="0" algn="r" defTabSz="173393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 i="0" u="none" strike="noStrike" cap="none" spc="0" baseline="0">
                <a:solidFill>
                  <a:schemeClr val="bg1"/>
                </a:solidFill>
                <a:uFillTx/>
                <a:latin typeface="+mn-lt"/>
                <a:ea typeface="+mn-ea"/>
                <a:cs typeface="+mn-cs"/>
                <a:sym typeface="Inter Bold"/>
              </a:defRPr>
            </a:lvl1pPr>
            <a:lvl2pPr marL="0" marR="0" indent="0" algn="l" defTabSz="587022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chemeClr val="bg1"/>
                </a:solidFill>
                <a:uFillTx/>
                <a:latin typeface="+mn-lt"/>
                <a:ea typeface="+mn-ea"/>
                <a:cs typeface="+mn-cs"/>
                <a:sym typeface="Inter Bold"/>
              </a:defRPr>
            </a:lvl2pPr>
            <a:lvl3pPr marL="0" marR="0" indent="0" algn="l" defTabSz="587022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chemeClr val="bg1"/>
                </a:solidFill>
                <a:uFillTx/>
                <a:latin typeface="+mn-lt"/>
                <a:ea typeface="+mn-ea"/>
                <a:cs typeface="+mn-cs"/>
                <a:sym typeface="Inter Bold"/>
              </a:defRPr>
            </a:lvl3pPr>
            <a:lvl4pPr marL="0" marR="0" indent="0" algn="l" defTabSz="587022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chemeClr val="bg1"/>
                </a:solidFill>
                <a:uFillTx/>
                <a:latin typeface="+mn-lt"/>
                <a:ea typeface="+mn-ea"/>
                <a:cs typeface="+mn-cs"/>
                <a:sym typeface="Inter Bold"/>
              </a:defRPr>
            </a:lvl4pPr>
            <a:lvl5pPr marL="0" marR="0" indent="0" algn="l" defTabSz="587022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chemeClr val="bg1"/>
                </a:solidFill>
                <a:uFillTx/>
                <a:latin typeface="+mn-lt"/>
                <a:ea typeface="+mn-ea"/>
                <a:cs typeface="+mn-cs"/>
                <a:sym typeface="Inter Bold"/>
              </a:defRPr>
            </a:lvl5pPr>
            <a:lvl6pPr marL="0" marR="0" indent="0" algn="l" defTabSz="587022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Inter Bold"/>
              </a:defRPr>
            </a:lvl6pPr>
            <a:lvl7pPr marL="0" marR="0" indent="0" algn="l" defTabSz="587022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Inter Bold"/>
              </a:defRPr>
            </a:lvl7pPr>
            <a:lvl8pPr marL="0" marR="0" indent="0" algn="l" defTabSz="587022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Inter Bold"/>
              </a:defRPr>
            </a:lvl8pPr>
            <a:lvl9pPr marL="0" marR="0" indent="0" algn="l" defTabSz="587022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Inter Bold"/>
              </a:defRPr>
            </a:lvl9pPr>
          </a:lstStyle>
          <a:p>
            <a:pPr hangingPunct="1"/>
            <a:r>
              <a:rPr lang="it-IT" sz="1800">
                <a:solidFill>
                  <a:srgbClr val="29235C"/>
                </a:solidFill>
                <a:latin typeface="Inter Extra Light BETA" panose="020B0302030000000004" pitchFamily="34" charset="0"/>
                <a:ea typeface="Inter Extra Light BETA" panose="020B0302030000000004" pitchFamily="34" charset="0"/>
              </a:rPr>
              <a:t>La Blockchain nel sistema manifatturiero</a:t>
            </a:r>
            <a:endParaRPr lang="it-IT" sz="1800" dirty="0">
              <a:solidFill>
                <a:srgbClr val="29235C"/>
              </a:solidFill>
              <a:latin typeface="Inter Extra Light BETA" panose="020B0302030000000004" pitchFamily="34" charset="0"/>
              <a:ea typeface="Inter Extra Light BETA" panose="020B03020300000000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0042556"/>
      </p:ext>
    </p:extLst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12301347" y="8966851"/>
            <a:ext cx="204640" cy="295488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29</a:t>
            </a:fld>
            <a:endParaRPr/>
          </a:p>
        </p:txBody>
      </p:sp>
      <p:sp>
        <p:nvSpPr>
          <p:cNvPr id="81" name="Punto elenco 1…"/>
          <p:cNvSpPr txBox="1">
            <a:spLocks noGrp="1"/>
          </p:cNvSpPr>
          <p:nvPr>
            <p:ph type="body" idx="15"/>
          </p:nvPr>
        </p:nvSpPr>
        <p:spPr>
          <a:xfrm>
            <a:off x="434539" y="3044099"/>
            <a:ext cx="12071447" cy="5420531"/>
          </a:xfrm>
          <a:prstGeom prst="rect">
            <a:avLst/>
          </a:prstGeom>
        </p:spPr>
        <p:txBody>
          <a:bodyPr/>
          <a:lstStyle/>
          <a:p>
            <a:pPr marL="457200" indent="-457200" defTabSz="1733930">
              <a:lnSpc>
                <a:spcPct val="90000"/>
              </a:lnSpc>
              <a:spcBef>
                <a:spcPts val="2000"/>
              </a:spcBef>
              <a:buSzPct val="50000"/>
              <a:buBlip>
                <a:blip r:embed="rId3"/>
              </a:buBlip>
              <a:defRPr sz="2400">
                <a:latin typeface="Inter Regular"/>
                <a:ea typeface="Inter Regular"/>
                <a:cs typeface="Inter Regular"/>
                <a:sym typeface="Inter Regular"/>
              </a:defRPr>
            </a:pPr>
            <a:r>
              <a:rPr lang="it-IT" sz="2800" dirty="0">
                <a:latin typeface="Inter Light BETA" panose="020B0402030000000004" pitchFamily="34" charset="0"/>
                <a:ea typeface="Inter Light BETA" panose="020B0402030000000004" pitchFamily="34" charset="0"/>
              </a:rPr>
              <a:t>Attraverso un insieme di API REST è possibile </a:t>
            </a:r>
            <a:r>
              <a:rPr lang="it-IT" sz="2800" b="1" dirty="0">
                <a:latin typeface="Inter" panose="020B0502030000000004" pitchFamily="34" charset="0"/>
                <a:ea typeface="Inter" panose="020B0502030000000004" pitchFamily="34" charset="0"/>
              </a:rPr>
              <a:t>integrare</a:t>
            </a:r>
            <a:r>
              <a:rPr lang="it-IT" sz="2800" dirty="0">
                <a:latin typeface="Inter Light BETA" panose="020B0402030000000004" pitchFamily="34" charset="0"/>
                <a:ea typeface="Inter Light BETA" panose="020B0402030000000004" pitchFamily="34" charset="0"/>
              </a:rPr>
              <a:t> sia il processo di </a:t>
            </a:r>
            <a:r>
              <a:rPr lang="it-IT" sz="2800" b="1" dirty="0">
                <a:latin typeface="Inter" panose="020B0502030000000004" pitchFamily="34" charset="0"/>
                <a:ea typeface="Inter" panose="020B0502030000000004" pitchFamily="34" charset="0"/>
              </a:rPr>
              <a:t>registrazione</a:t>
            </a:r>
            <a:r>
              <a:rPr lang="it-IT" sz="2800" dirty="0">
                <a:latin typeface="Inter Light BETA" panose="020B0402030000000004" pitchFamily="34" charset="0"/>
                <a:ea typeface="Inter Light BETA" panose="020B0402030000000004" pitchFamily="34" charset="0"/>
              </a:rPr>
              <a:t> che di </a:t>
            </a:r>
            <a:r>
              <a:rPr lang="it-IT" sz="2800" b="1" dirty="0">
                <a:latin typeface="Inter" panose="020B0502030000000004" pitchFamily="34" charset="0"/>
                <a:ea typeface="Inter" panose="020B0502030000000004" pitchFamily="34" charset="0"/>
              </a:rPr>
              <a:t>tracciatura</a:t>
            </a:r>
            <a:r>
              <a:rPr lang="it-IT" sz="2800" dirty="0">
                <a:latin typeface="Inter Light BETA" panose="020B0402030000000004" pitchFamily="34" charset="0"/>
                <a:ea typeface="Inter Light BETA" panose="020B0402030000000004" pitchFamily="34" charset="0"/>
              </a:rPr>
              <a:t> in qualsiasi ERP</a:t>
            </a:r>
          </a:p>
          <a:p>
            <a:pPr marL="457200" indent="-457200" defTabSz="1733930">
              <a:lnSpc>
                <a:spcPct val="90000"/>
              </a:lnSpc>
              <a:spcBef>
                <a:spcPts val="2000"/>
              </a:spcBef>
              <a:buSzPct val="50000"/>
              <a:buBlip>
                <a:blip r:embed="rId3"/>
              </a:buBlip>
              <a:defRPr sz="2400">
                <a:latin typeface="Inter Regular"/>
                <a:ea typeface="Inter Regular"/>
                <a:cs typeface="Inter Regular"/>
                <a:sym typeface="Inter Regular"/>
              </a:defRPr>
            </a:pPr>
            <a:r>
              <a:rPr lang="it-IT" sz="2800" dirty="0">
                <a:latin typeface="Inter Light BETA" panose="020B0402030000000004" pitchFamily="34" charset="0"/>
                <a:ea typeface="Inter Light BETA" panose="020B0402030000000004" pitchFamily="34" charset="0"/>
              </a:rPr>
              <a:t>Meccanismo di </a:t>
            </a:r>
            <a:r>
              <a:rPr lang="it-IT" sz="2800" b="1" dirty="0">
                <a:latin typeface="Inter" panose="020B0502030000000004" pitchFamily="34" charset="0"/>
                <a:ea typeface="Inter" panose="020B0502030000000004" pitchFamily="34" charset="0"/>
              </a:rPr>
              <a:t>autenticazione</a:t>
            </a:r>
            <a:r>
              <a:rPr lang="it-IT" sz="2800" dirty="0">
                <a:latin typeface="Inter Light BETA" panose="020B0402030000000004" pitchFamily="34" charset="0"/>
                <a:ea typeface="Inter Light BETA" panose="020B0402030000000004" pitchFamily="34" charset="0"/>
              </a:rPr>
              <a:t> ed </a:t>
            </a:r>
            <a:r>
              <a:rPr lang="it-IT" sz="2800" b="1" dirty="0">
                <a:latin typeface="Inter" panose="020B0502030000000004" pitchFamily="34" charset="0"/>
                <a:ea typeface="Inter" panose="020B0502030000000004" pitchFamily="34" charset="0"/>
              </a:rPr>
              <a:t>autorizzazione</a:t>
            </a:r>
            <a:r>
              <a:rPr lang="it-IT" sz="2800" dirty="0">
                <a:latin typeface="Inter Light BETA" panose="020B0402030000000004" pitchFamily="34" charset="0"/>
                <a:ea typeface="Inter Light BETA" panose="020B0402030000000004" pitchFamily="34" charset="0"/>
              </a:rPr>
              <a:t> per definire quali informazioni registrare nella </a:t>
            </a:r>
            <a:r>
              <a:rPr lang="it-IT" sz="2800" dirty="0" err="1">
                <a:latin typeface="Inter Light BETA" panose="020B0402030000000004" pitchFamily="34" charset="0"/>
                <a:ea typeface="Inter Light BETA" panose="020B0402030000000004" pitchFamily="34" charset="0"/>
              </a:rPr>
              <a:t>Blockchain</a:t>
            </a:r>
            <a:r>
              <a:rPr lang="it-IT" sz="2800" dirty="0">
                <a:latin typeface="Inter Light BETA" panose="020B0402030000000004" pitchFamily="34" charset="0"/>
                <a:ea typeface="Inter Light BETA" panose="020B0402030000000004" pitchFamily="34" charset="0"/>
              </a:rPr>
              <a:t> e quali ruoli possano visualizzare le informazioni (ad esempio dogane, rispetto a fornitori/terzisti e Cliente finale)</a:t>
            </a:r>
            <a:endParaRPr sz="2800" dirty="0">
              <a:latin typeface="Inter Light BETA" panose="020B0402030000000004" pitchFamily="34" charset="0"/>
              <a:ea typeface="Inter Light BETA" panose="020B0402030000000004" pitchFamily="34" charset="0"/>
            </a:endParaRPr>
          </a:p>
          <a:p>
            <a:pPr marL="457200" indent="-457200" defTabSz="1733930">
              <a:lnSpc>
                <a:spcPct val="90000"/>
              </a:lnSpc>
              <a:spcBef>
                <a:spcPts val="2000"/>
              </a:spcBef>
              <a:buSzPct val="50000"/>
              <a:buBlip>
                <a:blip r:embed="rId3"/>
              </a:buBlip>
              <a:defRPr sz="2400">
                <a:latin typeface="Inter Regular"/>
                <a:ea typeface="Inter Regular"/>
                <a:cs typeface="Inter Regular"/>
                <a:sym typeface="Inter Regular"/>
              </a:defRPr>
            </a:pPr>
            <a:r>
              <a:rPr lang="it-IT" sz="2800" dirty="0">
                <a:latin typeface="Inter Light BETA" panose="020B0402030000000004" pitchFamily="34" charset="0"/>
                <a:ea typeface="Inter Light BETA" panose="020B0402030000000004" pitchFamily="34" charset="0"/>
              </a:rPr>
              <a:t>Possibilità di utilizzare </a:t>
            </a:r>
            <a:r>
              <a:rPr lang="it-IT" sz="2800" b="1" dirty="0">
                <a:latin typeface="Inter" panose="020B0502030000000004" pitchFamily="34" charset="0"/>
                <a:ea typeface="Inter" panose="020B0502030000000004" pitchFamily="34" charset="0"/>
              </a:rPr>
              <a:t>applicazione web</a:t>
            </a:r>
            <a:r>
              <a:rPr lang="it-IT" sz="2800" dirty="0">
                <a:latin typeface="Inter Light BETA" panose="020B0402030000000004" pitchFamily="34" charset="0"/>
                <a:ea typeface="Inter Light BETA" panose="020B0402030000000004" pitchFamily="34" charset="0"/>
              </a:rPr>
              <a:t> per visualizzare/inserire dati da fornitori/terzisti, enti di controllo (es. dogane) e Clienti finali</a:t>
            </a:r>
          </a:p>
          <a:p>
            <a:pPr marL="457200" indent="-457200" defTabSz="1733930">
              <a:lnSpc>
                <a:spcPct val="90000"/>
              </a:lnSpc>
              <a:spcBef>
                <a:spcPts val="2000"/>
              </a:spcBef>
              <a:buSzPct val="50000"/>
              <a:buBlip>
                <a:blip r:embed="rId3"/>
              </a:buBlip>
              <a:defRPr sz="2400">
                <a:latin typeface="Inter Regular"/>
                <a:ea typeface="Inter Regular"/>
                <a:cs typeface="Inter Regular"/>
                <a:sym typeface="Inter Regular"/>
              </a:defRPr>
            </a:pPr>
            <a:r>
              <a:rPr lang="it-IT" sz="2800" dirty="0">
                <a:latin typeface="Inter Light BETA" panose="020B0402030000000004" pitchFamily="34" charset="0"/>
                <a:ea typeface="Inter Light BETA" panose="020B0402030000000004" pitchFamily="34" charset="0"/>
              </a:rPr>
              <a:t>Possibile impiegare </a:t>
            </a:r>
            <a:r>
              <a:rPr lang="it-IT" sz="2800" dirty="0" err="1">
                <a:latin typeface="Inter Light BETA" panose="020B0402030000000004" pitchFamily="34" charset="0"/>
                <a:ea typeface="Inter Light BETA" panose="020B0402030000000004" pitchFamily="34" charset="0"/>
              </a:rPr>
              <a:t>Blockchain</a:t>
            </a:r>
            <a:r>
              <a:rPr lang="it-IT" sz="2800" dirty="0">
                <a:latin typeface="Inter Light BETA" panose="020B0402030000000004" pitchFamily="34" charset="0"/>
                <a:ea typeface="Inter Light BETA" panose="020B0402030000000004" pitchFamily="34" charset="0"/>
              </a:rPr>
              <a:t> con modelli diversi: </a:t>
            </a:r>
            <a:br>
              <a:rPr lang="it-IT" sz="2800" dirty="0">
                <a:latin typeface="Inter Light BETA" panose="020B0402030000000004" pitchFamily="34" charset="0"/>
                <a:ea typeface="Inter Light BETA" panose="020B0402030000000004" pitchFamily="34" charset="0"/>
              </a:rPr>
            </a:br>
            <a:r>
              <a:rPr lang="it-IT" sz="2800" b="1" dirty="0">
                <a:latin typeface="Inter" panose="020B0502030000000004" pitchFamily="34" charset="0"/>
                <a:ea typeface="Inter" panose="020B0502030000000004" pitchFamily="34" charset="0"/>
              </a:rPr>
              <a:t>pubblico, privato, ibrido</a:t>
            </a:r>
          </a:p>
          <a:p>
            <a:pPr marL="457200" indent="-457200" defTabSz="1733930">
              <a:lnSpc>
                <a:spcPct val="90000"/>
              </a:lnSpc>
              <a:spcBef>
                <a:spcPts val="2000"/>
              </a:spcBef>
              <a:buSzPct val="50000"/>
              <a:buBlip>
                <a:blip r:embed="rId3"/>
              </a:buBlip>
              <a:defRPr sz="2400">
                <a:latin typeface="Inter Regular"/>
                <a:ea typeface="Inter Regular"/>
                <a:cs typeface="Inter Regular"/>
                <a:sym typeface="Inter Regular"/>
              </a:defRPr>
            </a:pPr>
            <a:r>
              <a:rPr lang="it-IT" sz="2800" dirty="0">
                <a:latin typeface="Inter Light BETA" panose="020B0402030000000004" pitchFamily="34" charset="0"/>
                <a:ea typeface="Inter Light BETA" panose="020B0402030000000004" pitchFamily="34" charset="0"/>
              </a:rPr>
              <a:t>Approccio trasversale a diversi </a:t>
            </a:r>
            <a:r>
              <a:rPr lang="it-IT" sz="2800" b="1" dirty="0">
                <a:latin typeface="Inter" panose="020B0502030000000004" pitchFamily="34" charset="0"/>
                <a:ea typeface="Inter" panose="020B0502030000000004" pitchFamily="34" charset="0"/>
              </a:rPr>
              <a:t>settori manifatturieri</a:t>
            </a:r>
            <a:endParaRPr sz="2800" b="1" dirty="0">
              <a:latin typeface="Inter" panose="020B0502030000000004" pitchFamily="34" charset="0"/>
              <a:ea typeface="Inter" panose="020B0502030000000004" pitchFamily="34" charset="0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7015A960-D14A-B345-99FA-06D1661FD631}"/>
              </a:ext>
            </a:extLst>
          </p:cNvPr>
          <p:cNvSpPr txBox="1"/>
          <p:nvPr/>
        </p:nvSpPr>
        <p:spPr>
          <a:xfrm>
            <a:off x="434539" y="1822365"/>
            <a:ext cx="13004800" cy="719513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7093" tIns="27093" rIns="27093" bIns="27093" numCol="1" spcCol="38100" rtlCol="0" anchor="ctr">
            <a:spAutoFit/>
          </a:bodyPr>
          <a:lstStyle/>
          <a:p>
            <a:pPr>
              <a:lnSpc>
                <a:spcPct val="80000"/>
              </a:lnSpc>
              <a:spcBef>
                <a:spcPts val="0"/>
              </a:spcBef>
            </a:pPr>
            <a:r>
              <a:rPr lang="it-IT" sz="5400" dirty="0">
                <a:gradFill>
                  <a:gsLst>
                    <a:gs pos="0">
                      <a:srgbClr val="FFD600"/>
                    </a:gs>
                    <a:gs pos="100000">
                      <a:srgbClr val="F39200"/>
                    </a:gs>
                  </a:gsLst>
                  <a:lin ang="2700000" scaled="0"/>
                </a:gradFill>
                <a:latin typeface="+mj-lt"/>
                <a:sym typeface="Inter Bold"/>
              </a:rPr>
              <a:t>Punti di forza</a:t>
            </a:r>
            <a:endParaRPr lang="it-IT" sz="5400" dirty="0">
              <a:gradFill>
                <a:gsLst>
                  <a:gs pos="0">
                    <a:srgbClr val="FFD600"/>
                  </a:gs>
                  <a:gs pos="100000">
                    <a:srgbClr val="F39200"/>
                  </a:gs>
                </a:gsLst>
                <a:lin ang="2700000" scaled="0"/>
              </a:gradFill>
              <a:latin typeface="+mj-lt"/>
              <a:sym typeface="Inter Extra Light BETA"/>
            </a:endParaRPr>
          </a:p>
        </p:txBody>
      </p:sp>
      <p:sp>
        <p:nvSpPr>
          <p:cNvPr id="8" name="Titolo presentazione">
            <a:extLst>
              <a:ext uri="{FF2B5EF4-FFF2-40B4-BE49-F238E27FC236}">
                <a16:creationId xmlns:a16="http://schemas.microsoft.com/office/drawing/2014/main" id="{C6EFB095-8A03-6C41-BCA3-1020814F9D16}"/>
              </a:ext>
            </a:extLst>
          </p:cNvPr>
          <p:cNvSpPr txBox="1">
            <a:spLocks/>
          </p:cNvSpPr>
          <p:nvPr/>
        </p:nvSpPr>
        <p:spPr>
          <a:xfrm>
            <a:off x="7704667" y="629938"/>
            <a:ext cx="4842933" cy="29548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27093" tIns="27093" rIns="27093" bIns="27093">
            <a:normAutofit/>
          </a:bodyPr>
          <a:lstStyle>
            <a:lvl1pPr marL="0" marR="0" indent="0" algn="r" defTabSz="173393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 i="0" u="none" strike="noStrike" cap="none" spc="0" baseline="0">
                <a:solidFill>
                  <a:schemeClr val="bg1"/>
                </a:solidFill>
                <a:uFillTx/>
                <a:latin typeface="+mn-lt"/>
                <a:ea typeface="+mn-ea"/>
                <a:cs typeface="+mn-cs"/>
                <a:sym typeface="Inter Bold"/>
              </a:defRPr>
            </a:lvl1pPr>
            <a:lvl2pPr marL="0" marR="0" indent="0" algn="l" defTabSz="587022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chemeClr val="bg1"/>
                </a:solidFill>
                <a:uFillTx/>
                <a:latin typeface="+mn-lt"/>
                <a:ea typeface="+mn-ea"/>
                <a:cs typeface="+mn-cs"/>
                <a:sym typeface="Inter Bold"/>
              </a:defRPr>
            </a:lvl2pPr>
            <a:lvl3pPr marL="0" marR="0" indent="0" algn="l" defTabSz="587022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chemeClr val="bg1"/>
                </a:solidFill>
                <a:uFillTx/>
                <a:latin typeface="+mn-lt"/>
                <a:ea typeface="+mn-ea"/>
                <a:cs typeface="+mn-cs"/>
                <a:sym typeface="Inter Bold"/>
              </a:defRPr>
            </a:lvl3pPr>
            <a:lvl4pPr marL="0" marR="0" indent="0" algn="l" defTabSz="587022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chemeClr val="bg1"/>
                </a:solidFill>
                <a:uFillTx/>
                <a:latin typeface="+mn-lt"/>
                <a:ea typeface="+mn-ea"/>
                <a:cs typeface="+mn-cs"/>
                <a:sym typeface="Inter Bold"/>
              </a:defRPr>
            </a:lvl4pPr>
            <a:lvl5pPr marL="0" marR="0" indent="0" algn="l" defTabSz="587022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chemeClr val="bg1"/>
                </a:solidFill>
                <a:uFillTx/>
                <a:latin typeface="+mn-lt"/>
                <a:ea typeface="+mn-ea"/>
                <a:cs typeface="+mn-cs"/>
                <a:sym typeface="Inter Bold"/>
              </a:defRPr>
            </a:lvl5pPr>
            <a:lvl6pPr marL="0" marR="0" indent="0" algn="l" defTabSz="587022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Inter Bold"/>
              </a:defRPr>
            </a:lvl6pPr>
            <a:lvl7pPr marL="0" marR="0" indent="0" algn="l" defTabSz="587022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Inter Bold"/>
              </a:defRPr>
            </a:lvl7pPr>
            <a:lvl8pPr marL="0" marR="0" indent="0" algn="l" defTabSz="587022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Inter Bold"/>
              </a:defRPr>
            </a:lvl8pPr>
            <a:lvl9pPr marL="0" marR="0" indent="0" algn="l" defTabSz="587022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Inter Bold"/>
              </a:defRPr>
            </a:lvl9pPr>
          </a:lstStyle>
          <a:p>
            <a:pPr hangingPunct="1"/>
            <a:r>
              <a:rPr lang="it-IT" sz="1800">
                <a:solidFill>
                  <a:srgbClr val="29235C"/>
                </a:solidFill>
                <a:latin typeface="Inter Extra Light BETA" panose="020B0302030000000004" pitchFamily="34" charset="0"/>
                <a:ea typeface="Inter Extra Light BETA" panose="020B0302030000000004" pitchFamily="34" charset="0"/>
              </a:rPr>
              <a:t>La Blockchain nel sistema manifatturiero</a:t>
            </a:r>
            <a:endParaRPr lang="it-IT" sz="1800" dirty="0">
              <a:solidFill>
                <a:srgbClr val="29235C"/>
              </a:solidFill>
              <a:latin typeface="Inter Extra Light BETA" panose="020B0302030000000004" pitchFamily="34" charset="0"/>
              <a:ea typeface="Inter Extra Light BETA" panose="020B03020300000000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00398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12322057" y="8966851"/>
            <a:ext cx="163220" cy="295488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3</a:t>
            </a:fld>
            <a:endParaRPr/>
          </a:p>
        </p:txBody>
      </p:sp>
      <p:sp>
        <p:nvSpPr>
          <p:cNvPr id="66" name="Esempio di titolo"/>
          <p:cNvSpPr txBox="1">
            <a:spLocks noGrp="1"/>
          </p:cNvSpPr>
          <p:nvPr>
            <p:ph type="title"/>
          </p:nvPr>
        </p:nvSpPr>
        <p:spPr>
          <a:xfrm>
            <a:off x="1564640" y="3383279"/>
            <a:ext cx="11795760" cy="2479042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l"/>
            <a:r>
              <a:rPr lang="it-IT" sz="6600" dirty="0">
                <a:gradFill>
                  <a:gsLst>
                    <a:gs pos="0">
                      <a:srgbClr val="FFD600"/>
                    </a:gs>
                    <a:gs pos="100000">
                      <a:srgbClr val="F39200"/>
                    </a:gs>
                  </a:gsLst>
                  <a:lin ang="2700000" scaled="0"/>
                </a:gradFill>
              </a:rPr>
              <a:t>Un esempio </a:t>
            </a:r>
            <a:br>
              <a:rPr lang="it-IT" sz="6600" dirty="0">
                <a:gradFill>
                  <a:gsLst>
                    <a:gs pos="0">
                      <a:srgbClr val="FFD600"/>
                    </a:gs>
                    <a:gs pos="100000">
                      <a:srgbClr val="F39200"/>
                    </a:gs>
                  </a:gsLst>
                  <a:lin ang="2700000" scaled="0"/>
                </a:gradFill>
              </a:rPr>
            </a:br>
            <a:r>
              <a:rPr lang="it-IT" sz="6600" dirty="0">
                <a:gradFill>
                  <a:gsLst>
                    <a:gs pos="0">
                      <a:srgbClr val="FFD600"/>
                    </a:gs>
                    <a:gs pos="100000">
                      <a:srgbClr val="F39200"/>
                    </a:gs>
                  </a:gsLst>
                  <a:lin ang="2700000" scaled="0"/>
                </a:gradFill>
              </a:rPr>
              <a:t>del settore tessile-fashion</a:t>
            </a: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20CE7E53-5B53-324E-8E14-1B2524BED1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872" y="4083385"/>
            <a:ext cx="415917" cy="1857764"/>
          </a:xfrm>
          <a:prstGeom prst="rect">
            <a:avLst/>
          </a:prstGeom>
        </p:spPr>
      </p:pic>
      <p:sp>
        <p:nvSpPr>
          <p:cNvPr id="8" name="Titolo presentazione">
            <a:extLst>
              <a:ext uri="{FF2B5EF4-FFF2-40B4-BE49-F238E27FC236}">
                <a16:creationId xmlns:a16="http://schemas.microsoft.com/office/drawing/2014/main" id="{52E0CD65-47C1-714C-86DB-5DE6569061D5}"/>
              </a:ext>
            </a:extLst>
          </p:cNvPr>
          <p:cNvSpPr txBox="1">
            <a:spLocks/>
          </p:cNvSpPr>
          <p:nvPr/>
        </p:nvSpPr>
        <p:spPr>
          <a:xfrm>
            <a:off x="7704667" y="629938"/>
            <a:ext cx="4842933" cy="29548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27093" tIns="27093" rIns="27093" bIns="27093">
            <a:normAutofit/>
          </a:bodyPr>
          <a:lstStyle>
            <a:lvl1pPr marL="0" marR="0" indent="0" algn="r" defTabSz="173393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 i="0" u="none" strike="noStrike" cap="none" spc="0" baseline="0">
                <a:solidFill>
                  <a:schemeClr val="bg1"/>
                </a:solidFill>
                <a:uFillTx/>
                <a:latin typeface="+mn-lt"/>
                <a:ea typeface="+mn-ea"/>
                <a:cs typeface="+mn-cs"/>
                <a:sym typeface="Inter Bold"/>
              </a:defRPr>
            </a:lvl1pPr>
            <a:lvl2pPr marL="0" marR="0" indent="0" algn="l" defTabSz="587022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chemeClr val="bg1"/>
                </a:solidFill>
                <a:uFillTx/>
                <a:latin typeface="+mn-lt"/>
                <a:ea typeface="+mn-ea"/>
                <a:cs typeface="+mn-cs"/>
                <a:sym typeface="Inter Bold"/>
              </a:defRPr>
            </a:lvl2pPr>
            <a:lvl3pPr marL="0" marR="0" indent="0" algn="l" defTabSz="587022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chemeClr val="bg1"/>
                </a:solidFill>
                <a:uFillTx/>
                <a:latin typeface="+mn-lt"/>
                <a:ea typeface="+mn-ea"/>
                <a:cs typeface="+mn-cs"/>
                <a:sym typeface="Inter Bold"/>
              </a:defRPr>
            </a:lvl3pPr>
            <a:lvl4pPr marL="0" marR="0" indent="0" algn="l" defTabSz="587022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chemeClr val="bg1"/>
                </a:solidFill>
                <a:uFillTx/>
                <a:latin typeface="+mn-lt"/>
                <a:ea typeface="+mn-ea"/>
                <a:cs typeface="+mn-cs"/>
                <a:sym typeface="Inter Bold"/>
              </a:defRPr>
            </a:lvl4pPr>
            <a:lvl5pPr marL="0" marR="0" indent="0" algn="l" defTabSz="587022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chemeClr val="bg1"/>
                </a:solidFill>
                <a:uFillTx/>
                <a:latin typeface="+mn-lt"/>
                <a:ea typeface="+mn-ea"/>
                <a:cs typeface="+mn-cs"/>
                <a:sym typeface="Inter Bold"/>
              </a:defRPr>
            </a:lvl5pPr>
            <a:lvl6pPr marL="0" marR="0" indent="0" algn="l" defTabSz="587022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Inter Bold"/>
              </a:defRPr>
            </a:lvl6pPr>
            <a:lvl7pPr marL="0" marR="0" indent="0" algn="l" defTabSz="587022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Inter Bold"/>
              </a:defRPr>
            </a:lvl7pPr>
            <a:lvl8pPr marL="0" marR="0" indent="0" algn="l" defTabSz="587022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Inter Bold"/>
              </a:defRPr>
            </a:lvl8pPr>
            <a:lvl9pPr marL="0" marR="0" indent="0" algn="l" defTabSz="587022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Inter Bold"/>
              </a:defRPr>
            </a:lvl9pPr>
          </a:lstStyle>
          <a:p>
            <a:pPr hangingPunct="1"/>
            <a:r>
              <a:rPr lang="it-IT" sz="1800">
                <a:solidFill>
                  <a:srgbClr val="29235C"/>
                </a:solidFill>
                <a:latin typeface="Inter Extra Light BETA" panose="020B0302030000000004" pitchFamily="34" charset="0"/>
                <a:ea typeface="Inter Extra Light BETA" panose="020B0302030000000004" pitchFamily="34" charset="0"/>
              </a:rPr>
              <a:t>La Blockchain nel sistema manifatturiero</a:t>
            </a:r>
            <a:endParaRPr lang="it-IT" sz="1800" dirty="0">
              <a:solidFill>
                <a:srgbClr val="29235C"/>
              </a:solidFill>
              <a:latin typeface="Inter Extra Light BETA" panose="020B0302030000000004" pitchFamily="34" charset="0"/>
              <a:ea typeface="Inter Extra Light BETA" panose="020B03020300000000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9555459"/>
      </p:ext>
    </p:extLst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Domina S.r.l.…"/>
          <p:cNvSpPr txBox="1">
            <a:spLocks noGrp="1"/>
          </p:cNvSpPr>
          <p:nvPr>
            <p:ph type="body" idx="13"/>
          </p:nvPr>
        </p:nvSpPr>
        <p:spPr>
          <a:xfrm>
            <a:off x="1016979" y="3600978"/>
            <a:ext cx="11224842" cy="2999111"/>
          </a:xfrm>
          <a:prstGeom prst="rect">
            <a:avLst/>
          </a:prstGeom>
        </p:spPr>
        <p:txBody>
          <a:bodyPr/>
          <a:lstStyle/>
          <a:p>
            <a:pPr algn="ctr" defTabSz="1733930">
              <a:lnSpc>
                <a:spcPct val="90000"/>
              </a:lnSpc>
              <a:spcBef>
                <a:spcPts val="2000"/>
              </a:spcBef>
              <a:defRPr sz="2000">
                <a:solidFill>
                  <a:srgbClr val="FFFFFF"/>
                </a:solidFill>
                <a:latin typeface="Inter Regular"/>
                <a:ea typeface="Inter Regular"/>
                <a:cs typeface="Inter Regular"/>
                <a:sym typeface="Inter Regular"/>
              </a:defRPr>
            </a:pPr>
            <a:r>
              <a:rPr dirty="0" err="1">
                <a:latin typeface="+mn-lt"/>
                <a:ea typeface="+mn-ea"/>
                <a:cs typeface="+mn-cs"/>
                <a:sym typeface="Inter Bold"/>
              </a:rPr>
              <a:t>Domina</a:t>
            </a:r>
            <a:r>
              <a:rPr dirty="0">
                <a:latin typeface="+mn-lt"/>
                <a:ea typeface="+mn-ea"/>
                <a:cs typeface="+mn-cs"/>
                <a:sym typeface="Inter Bold"/>
              </a:rPr>
              <a:t> </a:t>
            </a:r>
            <a:r>
              <a:rPr dirty="0" err="1"/>
              <a:t>S.r.l</a:t>
            </a:r>
            <a:r>
              <a:rPr dirty="0"/>
              <a:t>. </a:t>
            </a:r>
          </a:p>
          <a:p>
            <a:pPr algn="ctr" defTabSz="1733930">
              <a:lnSpc>
                <a:spcPct val="90000"/>
              </a:lnSpc>
              <a:spcBef>
                <a:spcPts val="2000"/>
              </a:spcBef>
              <a:defRPr sz="2000">
                <a:solidFill>
                  <a:srgbClr val="FFFFFF"/>
                </a:solidFill>
                <a:latin typeface="Inter Light BETA"/>
                <a:ea typeface="Inter Light BETA"/>
                <a:cs typeface="Inter Light BETA"/>
                <a:sym typeface="Inter Light BETA"/>
              </a:defRPr>
            </a:pPr>
            <a:r>
              <a:rPr dirty="0"/>
              <a:t>Via Milano, 16 - 13856 </a:t>
            </a:r>
            <a:r>
              <a:rPr dirty="0" err="1"/>
              <a:t>Vigliano-Biellese</a:t>
            </a:r>
            <a:r>
              <a:rPr dirty="0"/>
              <a:t> [BIELLA] - ITALY </a:t>
            </a:r>
          </a:p>
          <a:p>
            <a:pPr algn="ctr" defTabSz="1733930">
              <a:lnSpc>
                <a:spcPct val="90000"/>
              </a:lnSpc>
              <a:spcBef>
                <a:spcPts val="2000"/>
              </a:spcBef>
              <a:defRPr sz="2000">
                <a:solidFill>
                  <a:srgbClr val="FFFFFF"/>
                </a:solidFill>
                <a:latin typeface="Inter Light BETA"/>
                <a:ea typeface="Inter Light BETA"/>
                <a:cs typeface="Inter Light BETA"/>
                <a:sym typeface="Inter Light BETA"/>
              </a:defRPr>
            </a:pPr>
            <a:r>
              <a:rPr dirty="0">
                <a:latin typeface="+mn-lt"/>
                <a:ea typeface="+mn-ea"/>
                <a:cs typeface="+mn-cs"/>
                <a:sym typeface="Inter Bold"/>
              </a:rPr>
              <a:t>Tel.</a:t>
            </a:r>
            <a:r>
              <a:rPr dirty="0"/>
              <a:t> +39-015-2477061 | </a:t>
            </a:r>
            <a:r>
              <a:rPr dirty="0">
                <a:latin typeface="+mn-lt"/>
                <a:ea typeface="+mn-ea"/>
                <a:cs typeface="+mn-cs"/>
                <a:sym typeface="Inter Bold"/>
              </a:rPr>
              <a:t>Fax</a:t>
            </a:r>
            <a:r>
              <a:rPr dirty="0"/>
              <a:t> +39-015-2476463 | </a:t>
            </a:r>
            <a:r>
              <a:rPr dirty="0">
                <a:latin typeface="+mn-lt"/>
                <a:ea typeface="+mn-ea"/>
                <a:cs typeface="+mn-cs"/>
                <a:sym typeface="Inter Bold"/>
              </a:rPr>
              <a:t>Mail</a:t>
            </a:r>
            <a:r>
              <a:rPr dirty="0"/>
              <a:t> </a:t>
            </a:r>
            <a:r>
              <a:rPr dirty="0" err="1"/>
              <a:t>domina.info@dobi.it</a:t>
            </a:r>
            <a:r>
              <a:rPr dirty="0"/>
              <a:t> </a:t>
            </a:r>
          </a:p>
          <a:p>
            <a:pPr algn="ctr" defTabSz="1733930">
              <a:lnSpc>
                <a:spcPct val="90000"/>
              </a:lnSpc>
              <a:spcBef>
                <a:spcPts val="2000"/>
              </a:spcBef>
              <a:defRPr sz="2000">
                <a:solidFill>
                  <a:srgbClr val="FFFFFF"/>
                </a:solidFill>
                <a:latin typeface="Inter Light BETA"/>
                <a:ea typeface="Inter Light BETA"/>
                <a:cs typeface="Inter Light BETA"/>
                <a:sym typeface="Inter Light BETA"/>
              </a:defRPr>
            </a:pPr>
            <a:r>
              <a:rPr dirty="0" err="1">
                <a:latin typeface="+mn-lt"/>
                <a:ea typeface="+mn-ea"/>
                <a:cs typeface="+mn-cs"/>
                <a:sym typeface="Inter Bold"/>
              </a:rPr>
              <a:t>P.Iva</a:t>
            </a:r>
            <a:r>
              <a:rPr dirty="0">
                <a:latin typeface="+mn-lt"/>
                <a:ea typeface="+mn-ea"/>
                <a:cs typeface="+mn-cs"/>
                <a:sym typeface="Inter Bold"/>
              </a:rPr>
              <a:t>/C.F</a:t>
            </a:r>
            <a:r>
              <a:rPr dirty="0"/>
              <a:t>. 01912740022 | </a:t>
            </a:r>
            <a:r>
              <a:rPr dirty="0" err="1"/>
              <a:t>domina.amministrazione@pec.it</a:t>
            </a:r>
            <a:r>
              <a:rPr dirty="0"/>
              <a:t> </a:t>
            </a:r>
          </a:p>
          <a:p>
            <a:pPr algn="ctr" defTabSz="1733930">
              <a:lnSpc>
                <a:spcPct val="90000"/>
              </a:lnSpc>
              <a:spcBef>
                <a:spcPts val="2000"/>
              </a:spcBef>
              <a:defRPr sz="2000">
                <a:solidFill>
                  <a:srgbClr val="FFFFFF"/>
                </a:solidFill>
                <a:latin typeface="Inter Light BETA"/>
                <a:ea typeface="Inter Light BETA"/>
                <a:cs typeface="Inter Light BETA"/>
                <a:sym typeface="Inter Light BETA"/>
              </a:defRPr>
            </a:pPr>
            <a:r>
              <a:rPr dirty="0" err="1"/>
              <a:t>www.domina-biella.it</a:t>
            </a:r>
            <a:endParaRPr lang="it-IT" dirty="0"/>
          </a:p>
          <a:p>
            <a:pPr algn="ctr" defTabSz="1733930">
              <a:lnSpc>
                <a:spcPct val="90000"/>
              </a:lnSpc>
              <a:spcBef>
                <a:spcPts val="2000"/>
              </a:spcBef>
              <a:defRPr sz="2000">
                <a:solidFill>
                  <a:srgbClr val="FFFFFF"/>
                </a:solidFill>
                <a:latin typeface="Inter Light BETA"/>
                <a:ea typeface="Inter Light BETA"/>
                <a:cs typeface="Inter Light BETA"/>
                <a:sym typeface="Inter Light BETA"/>
              </a:defRPr>
            </a:pPr>
            <a:r>
              <a:rPr lang="it-IT" dirty="0" err="1">
                <a:solidFill>
                  <a:srgbClr val="F39200"/>
                </a:solidFill>
              </a:rPr>
              <a:t>www.dominablockchain.it</a:t>
            </a:r>
            <a:endParaRPr dirty="0">
              <a:solidFill>
                <a:srgbClr val="F39200"/>
              </a:solidFill>
            </a:endParaRP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12303223" y="8966851"/>
            <a:ext cx="200887" cy="295488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4</a:t>
            </a:fld>
            <a:endParaRPr/>
          </a:p>
        </p:txBody>
      </p:sp>
      <p:sp>
        <p:nvSpPr>
          <p:cNvPr id="76" name="Esempio di testo"/>
          <p:cNvSpPr txBox="1">
            <a:spLocks noGrp="1"/>
          </p:cNvSpPr>
          <p:nvPr>
            <p:ph type="body" sz="half" idx="1"/>
          </p:nvPr>
        </p:nvSpPr>
        <p:spPr>
          <a:xfrm>
            <a:off x="530936" y="3682451"/>
            <a:ext cx="9751907" cy="2388698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it-IT" sz="3300" dirty="0">
                <a:latin typeface="Inter Light BETA" panose="020B0402030000000004" pitchFamily="34" charset="0"/>
                <a:ea typeface="Inter Light BETA" panose="020B0402030000000004" pitchFamily="34" charset="0"/>
              </a:rPr>
              <a:t>Introduzione della </a:t>
            </a:r>
            <a:r>
              <a:rPr lang="it-IT" sz="3300" dirty="0" err="1">
                <a:solidFill>
                  <a:srgbClr val="FFD600"/>
                </a:solidFill>
                <a:latin typeface="Inter Light BETA" panose="020B0402030000000004" pitchFamily="34" charset="0"/>
                <a:ea typeface="Inter Light BETA" panose="020B0402030000000004" pitchFamily="34" charset="0"/>
              </a:rPr>
              <a:t>blockchain</a:t>
            </a:r>
            <a:r>
              <a:rPr lang="it-IT" sz="3300" dirty="0">
                <a:solidFill>
                  <a:srgbClr val="FFD600"/>
                </a:solidFill>
                <a:latin typeface="Inter Light BETA" panose="020B0402030000000004" pitchFamily="34" charset="0"/>
                <a:ea typeface="Inter Light BETA" panose="020B0402030000000004" pitchFamily="34" charset="0"/>
              </a:rPr>
              <a:t> </a:t>
            </a:r>
            <a:br>
              <a:rPr lang="it-IT" sz="3300" dirty="0">
                <a:latin typeface="Inter Light BETA" panose="020B0402030000000004" pitchFamily="34" charset="0"/>
                <a:ea typeface="Inter Light BETA" panose="020B0402030000000004" pitchFamily="34" charset="0"/>
              </a:rPr>
            </a:br>
            <a:r>
              <a:rPr lang="it-IT" sz="3300" dirty="0">
                <a:latin typeface="Inter Light BETA" panose="020B0402030000000004" pitchFamily="34" charset="0"/>
                <a:ea typeface="Inter Light BETA" panose="020B0402030000000004" pitchFamily="34" charset="0"/>
              </a:rPr>
              <a:t>in ambito tessile nelle fasi di produzione </a:t>
            </a:r>
            <a:br>
              <a:rPr lang="it-IT" sz="3300" dirty="0">
                <a:latin typeface="Inter Light BETA" panose="020B0402030000000004" pitchFamily="34" charset="0"/>
                <a:ea typeface="Inter Light BETA" panose="020B0402030000000004" pitchFamily="34" charset="0"/>
              </a:rPr>
            </a:br>
            <a:r>
              <a:rPr lang="it-IT" sz="3300" dirty="0">
                <a:latin typeface="Inter Light BETA" panose="020B0402030000000004" pitchFamily="34" charset="0"/>
                <a:ea typeface="Inter Light BETA" panose="020B0402030000000004" pitchFamily="34" charset="0"/>
              </a:rPr>
              <a:t>di un tessuto dal materiale greggio al capo finito</a:t>
            </a:r>
            <a:br>
              <a:rPr lang="it-IT" sz="3300" dirty="0">
                <a:latin typeface="Inter Light BETA" panose="020B0402030000000004" pitchFamily="34" charset="0"/>
                <a:ea typeface="Inter Light BETA" panose="020B0402030000000004" pitchFamily="34" charset="0"/>
              </a:rPr>
            </a:br>
            <a:r>
              <a:rPr lang="it-IT" sz="3300" dirty="0">
                <a:solidFill>
                  <a:srgbClr val="FFD600"/>
                </a:solidFill>
                <a:latin typeface="Inter Light BETA" panose="020B0402030000000004" pitchFamily="34" charset="0"/>
                <a:ea typeface="Inter Light BETA" panose="020B0402030000000004" pitchFamily="34" charset="0"/>
              </a:rPr>
              <a:t>«from </a:t>
            </a:r>
            <a:r>
              <a:rPr lang="it-IT" sz="3300" dirty="0" err="1">
                <a:solidFill>
                  <a:srgbClr val="FFD600"/>
                </a:solidFill>
                <a:latin typeface="Inter Light BETA" panose="020B0402030000000004" pitchFamily="34" charset="0"/>
                <a:ea typeface="Inter Light BETA" panose="020B0402030000000004" pitchFamily="34" charset="0"/>
              </a:rPr>
              <a:t>sheep</a:t>
            </a:r>
            <a:r>
              <a:rPr lang="it-IT" sz="3300" dirty="0">
                <a:solidFill>
                  <a:srgbClr val="FFD600"/>
                </a:solidFill>
                <a:latin typeface="Inter Light BETA" panose="020B0402030000000004" pitchFamily="34" charset="0"/>
                <a:ea typeface="Inter Light BETA" panose="020B0402030000000004" pitchFamily="34" charset="0"/>
              </a:rPr>
              <a:t> to shop»</a:t>
            </a:r>
          </a:p>
        </p:txBody>
      </p:sp>
      <p:sp>
        <p:nvSpPr>
          <p:cNvPr id="7" name="Titolo presentazione">
            <a:extLst>
              <a:ext uri="{FF2B5EF4-FFF2-40B4-BE49-F238E27FC236}">
                <a16:creationId xmlns:a16="http://schemas.microsoft.com/office/drawing/2014/main" id="{8C5A1372-D7C3-224F-B33C-A63D845EA330}"/>
              </a:ext>
            </a:extLst>
          </p:cNvPr>
          <p:cNvSpPr txBox="1">
            <a:spLocks/>
          </p:cNvSpPr>
          <p:nvPr/>
        </p:nvSpPr>
        <p:spPr>
          <a:xfrm>
            <a:off x="7704667" y="629938"/>
            <a:ext cx="4842933" cy="29548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27093" tIns="27093" rIns="27093" bIns="27093">
            <a:normAutofit/>
          </a:bodyPr>
          <a:lstStyle>
            <a:lvl1pPr marL="0" marR="0" indent="0" algn="r" defTabSz="173393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 i="0" u="none" strike="noStrike" cap="none" spc="0" baseline="0">
                <a:solidFill>
                  <a:schemeClr val="bg1"/>
                </a:solidFill>
                <a:uFillTx/>
                <a:latin typeface="+mn-lt"/>
                <a:ea typeface="+mn-ea"/>
                <a:cs typeface="+mn-cs"/>
                <a:sym typeface="Inter Bold"/>
              </a:defRPr>
            </a:lvl1pPr>
            <a:lvl2pPr marL="0" marR="0" indent="0" algn="l" defTabSz="587022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chemeClr val="bg1"/>
                </a:solidFill>
                <a:uFillTx/>
                <a:latin typeface="+mn-lt"/>
                <a:ea typeface="+mn-ea"/>
                <a:cs typeface="+mn-cs"/>
                <a:sym typeface="Inter Bold"/>
              </a:defRPr>
            </a:lvl2pPr>
            <a:lvl3pPr marL="0" marR="0" indent="0" algn="l" defTabSz="587022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chemeClr val="bg1"/>
                </a:solidFill>
                <a:uFillTx/>
                <a:latin typeface="+mn-lt"/>
                <a:ea typeface="+mn-ea"/>
                <a:cs typeface="+mn-cs"/>
                <a:sym typeface="Inter Bold"/>
              </a:defRPr>
            </a:lvl3pPr>
            <a:lvl4pPr marL="0" marR="0" indent="0" algn="l" defTabSz="587022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chemeClr val="bg1"/>
                </a:solidFill>
                <a:uFillTx/>
                <a:latin typeface="+mn-lt"/>
                <a:ea typeface="+mn-ea"/>
                <a:cs typeface="+mn-cs"/>
                <a:sym typeface="Inter Bold"/>
              </a:defRPr>
            </a:lvl4pPr>
            <a:lvl5pPr marL="0" marR="0" indent="0" algn="l" defTabSz="587022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chemeClr val="bg1"/>
                </a:solidFill>
                <a:uFillTx/>
                <a:latin typeface="+mn-lt"/>
                <a:ea typeface="+mn-ea"/>
                <a:cs typeface="+mn-cs"/>
                <a:sym typeface="Inter Bold"/>
              </a:defRPr>
            </a:lvl5pPr>
            <a:lvl6pPr marL="0" marR="0" indent="0" algn="l" defTabSz="587022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Inter Bold"/>
              </a:defRPr>
            </a:lvl6pPr>
            <a:lvl7pPr marL="0" marR="0" indent="0" algn="l" defTabSz="587022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Inter Bold"/>
              </a:defRPr>
            </a:lvl7pPr>
            <a:lvl8pPr marL="0" marR="0" indent="0" algn="l" defTabSz="587022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Inter Bold"/>
              </a:defRPr>
            </a:lvl8pPr>
            <a:lvl9pPr marL="0" marR="0" indent="0" algn="l" defTabSz="587022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Inter Bold"/>
              </a:defRPr>
            </a:lvl9pPr>
          </a:lstStyle>
          <a:p>
            <a:pPr hangingPunct="1"/>
            <a:r>
              <a:rPr lang="it-IT" sz="1800">
                <a:solidFill>
                  <a:srgbClr val="29235C"/>
                </a:solidFill>
                <a:latin typeface="Inter Extra Light BETA" panose="020B0302030000000004" pitchFamily="34" charset="0"/>
                <a:ea typeface="Inter Extra Light BETA" panose="020B0302030000000004" pitchFamily="34" charset="0"/>
              </a:rPr>
              <a:t>La Blockchain nel sistema manifatturiero</a:t>
            </a:r>
            <a:endParaRPr lang="it-IT" sz="1800" dirty="0">
              <a:solidFill>
                <a:srgbClr val="29235C"/>
              </a:solidFill>
              <a:latin typeface="Inter Extra Light BETA" panose="020B0302030000000004" pitchFamily="34" charset="0"/>
              <a:ea typeface="Inter Extra Light BETA" panose="020B03020300000000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50938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>
            <a:extLst>
              <a:ext uri="{FF2B5EF4-FFF2-40B4-BE49-F238E27FC236}">
                <a16:creationId xmlns:a16="http://schemas.microsoft.com/office/drawing/2014/main" id="{0E8CC76F-C5BB-BC47-AA7F-C6ECA3F70354}"/>
              </a:ext>
            </a:extLst>
          </p:cNvPr>
          <p:cNvSpPr txBox="1"/>
          <p:nvPr/>
        </p:nvSpPr>
        <p:spPr>
          <a:xfrm>
            <a:off x="817683" y="4195630"/>
            <a:ext cx="2081048" cy="6740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400" dirty="0">
                <a:solidFill>
                  <a:schemeClr val="bg1"/>
                </a:solidFill>
              </a:rPr>
              <a:t>85% 0/3031/0 TOPS - 100% WOOL - TARIC 510329.00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D535670A-7E19-6F4B-9AF3-46689F764E18}"/>
              </a:ext>
            </a:extLst>
          </p:cNvPr>
          <p:cNvSpPr txBox="1"/>
          <p:nvPr/>
        </p:nvSpPr>
        <p:spPr>
          <a:xfrm>
            <a:off x="817683" y="5346513"/>
            <a:ext cx="2081048" cy="86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400" dirty="0">
                <a:solidFill>
                  <a:schemeClr val="bg1"/>
                </a:solidFill>
              </a:rPr>
              <a:t>15% 0/6006/3 TOPS CASHMERE - 100% CASHMERE - TARIC 510211.00</a:t>
            </a:r>
          </a:p>
        </p:txBody>
      </p:sp>
      <p:sp>
        <p:nvSpPr>
          <p:cNvPr id="7" name="Parentesi graffa chiusa 6">
            <a:extLst>
              <a:ext uri="{FF2B5EF4-FFF2-40B4-BE49-F238E27FC236}">
                <a16:creationId xmlns:a16="http://schemas.microsoft.com/office/drawing/2014/main" id="{10BFDD2C-2801-F646-BE7A-1F1DD1FCA84A}"/>
              </a:ext>
            </a:extLst>
          </p:cNvPr>
          <p:cNvSpPr/>
          <p:nvPr/>
        </p:nvSpPr>
        <p:spPr>
          <a:xfrm>
            <a:off x="3136940" y="4111548"/>
            <a:ext cx="252248" cy="2189072"/>
          </a:xfrm>
          <a:prstGeom prst="rightBrace">
            <a:avLst/>
          </a:prstGeom>
          <a:ln w="12700">
            <a:solidFill>
              <a:srgbClr val="FFD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FFD600"/>
              </a:solidFill>
            </a:endParaRP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723FF94E-A5AE-374C-A633-2E96DAF41607}"/>
              </a:ext>
            </a:extLst>
          </p:cNvPr>
          <p:cNvSpPr txBox="1"/>
          <p:nvPr/>
        </p:nvSpPr>
        <p:spPr>
          <a:xfrm>
            <a:off x="3584481" y="5021418"/>
            <a:ext cx="3502336" cy="19362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chemeClr val="bg1"/>
                </a:solidFill>
                <a:latin typeface="Helvetica" pitchFamily="2" charset="0"/>
              </a:rPr>
              <a:t>trama</a:t>
            </a:r>
          </a:p>
          <a:p>
            <a:r>
              <a:rPr lang="it-IT" sz="1800" dirty="0">
                <a:solidFill>
                  <a:schemeClr val="bg1"/>
                </a:solidFill>
                <a:latin typeface="Helvetica" pitchFamily="2" charset="0"/>
              </a:rPr>
              <a:t>2/80062/4 182 g, 85% WOOL, 5% KASMIR - TARIC 510710.90</a:t>
            </a:r>
          </a:p>
          <a:p>
            <a:r>
              <a:rPr lang="it-IT" sz="1800" dirty="0">
                <a:solidFill>
                  <a:schemeClr val="bg1"/>
                </a:solidFill>
                <a:latin typeface="Helvetica" pitchFamily="2" charset="0"/>
              </a:rPr>
              <a:t>(Realizzata in Italia da un terzista locale)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D4C8ED75-2B1B-1347-9C30-717EF629A1BE}"/>
              </a:ext>
            </a:extLst>
          </p:cNvPr>
          <p:cNvSpPr txBox="1"/>
          <p:nvPr/>
        </p:nvSpPr>
        <p:spPr>
          <a:xfrm>
            <a:off x="3389188" y="7237643"/>
            <a:ext cx="2368302" cy="1596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800" dirty="0">
                <a:solidFill>
                  <a:schemeClr val="bg1"/>
                </a:solidFill>
                <a:latin typeface="Inter" panose="020B0502030000000004" pitchFamily="34" charset="0"/>
                <a:ea typeface="Inter" panose="020B0502030000000004" pitchFamily="34" charset="0"/>
              </a:rPr>
              <a:t>2/80046/4 163 g, 100% WOOL - TARIC 510710.90</a:t>
            </a:r>
          </a:p>
          <a:p>
            <a:r>
              <a:rPr lang="it-IT" sz="1800" dirty="0">
                <a:solidFill>
                  <a:schemeClr val="bg1"/>
                </a:solidFill>
                <a:latin typeface="Inter" panose="020B0502030000000004" pitchFamily="34" charset="0"/>
                <a:ea typeface="Inter" panose="020B0502030000000004" pitchFamily="34" charset="0"/>
              </a:rPr>
              <a:t>(Acquistata in Italia da un fornitore)</a:t>
            </a:r>
          </a:p>
        </p:txBody>
      </p:sp>
      <p:sp>
        <p:nvSpPr>
          <p:cNvPr id="10" name="Parentesi graffa chiusa 9">
            <a:extLst>
              <a:ext uri="{FF2B5EF4-FFF2-40B4-BE49-F238E27FC236}">
                <a16:creationId xmlns:a16="http://schemas.microsoft.com/office/drawing/2014/main" id="{97BE1608-962D-3949-A1CA-AAF1BDD1642A}"/>
              </a:ext>
            </a:extLst>
          </p:cNvPr>
          <p:cNvSpPr/>
          <p:nvPr/>
        </p:nvSpPr>
        <p:spPr>
          <a:xfrm>
            <a:off x="5860466" y="7513666"/>
            <a:ext cx="311475" cy="954107"/>
          </a:xfrm>
          <a:prstGeom prst="rightBrace">
            <a:avLst/>
          </a:prstGeom>
          <a:ln w="12700">
            <a:solidFill>
              <a:srgbClr val="FFD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FFD600"/>
              </a:solidFill>
            </a:endParaRP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D28A11A9-18F8-C24D-BE45-67BD0A647F0C}"/>
              </a:ext>
            </a:extLst>
          </p:cNvPr>
          <p:cNvSpPr txBox="1"/>
          <p:nvPr/>
        </p:nvSpPr>
        <p:spPr>
          <a:xfrm>
            <a:off x="6175038" y="7778353"/>
            <a:ext cx="1309816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chemeClr val="bg1"/>
                </a:solidFill>
                <a:latin typeface="Inter Medium" panose="020B0502030000000004" pitchFamily="34" charset="0"/>
                <a:ea typeface="Inter Medium" panose="020B0502030000000004" pitchFamily="34" charset="0"/>
              </a:rPr>
              <a:t>catena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CC0D5028-FB96-3E43-9CA0-6AC379827760}"/>
              </a:ext>
            </a:extLst>
          </p:cNvPr>
          <p:cNvSpPr txBox="1"/>
          <p:nvPr/>
        </p:nvSpPr>
        <p:spPr>
          <a:xfrm>
            <a:off x="327546" y="3320323"/>
            <a:ext cx="2552618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b="1" dirty="0">
                <a:gradFill>
                  <a:gsLst>
                    <a:gs pos="0">
                      <a:srgbClr val="FFD600"/>
                    </a:gs>
                    <a:gs pos="100000">
                      <a:srgbClr val="F39200"/>
                    </a:gs>
                  </a:gsLst>
                  <a:lin ang="2700000" scaled="0"/>
                </a:gradFill>
                <a:latin typeface="Inter" panose="020B0502030000000004" pitchFamily="34" charset="0"/>
                <a:ea typeface="Inter" panose="020B0502030000000004" pitchFamily="34" charset="0"/>
              </a:rPr>
              <a:t>Materiali greggi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E9A1C52C-3859-BC42-BCAF-4099BE0D682D}"/>
              </a:ext>
            </a:extLst>
          </p:cNvPr>
          <p:cNvSpPr txBox="1"/>
          <p:nvPr/>
        </p:nvSpPr>
        <p:spPr>
          <a:xfrm>
            <a:off x="3614094" y="3320323"/>
            <a:ext cx="2051079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gradFill>
                  <a:gsLst>
                    <a:gs pos="0">
                      <a:srgbClr val="FFD600"/>
                    </a:gs>
                    <a:gs pos="100000">
                      <a:srgbClr val="F39200"/>
                    </a:gs>
                  </a:gsLst>
                  <a:lin ang="2700000" scaled="0"/>
                </a:gradFill>
                <a:latin typeface="Helvetica" pitchFamily="2" charset="0"/>
              </a:rPr>
              <a:t>Filati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45BC119F-2F3E-1E4C-A9D3-A5967F338D14}"/>
              </a:ext>
            </a:extLst>
          </p:cNvPr>
          <p:cNvSpPr txBox="1"/>
          <p:nvPr/>
        </p:nvSpPr>
        <p:spPr>
          <a:xfrm>
            <a:off x="10075210" y="4399252"/>
            <a:ext cx="2891481" cy="4812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>
                <a:solidFill>
                  <a:schemeClr val="bg1"/>
                </a:solidFill>
                <a:latin typeface="Inter" panose="020B0502030000000004" pitchFamily="34" charset="0"/>
                <a:ea typeface="Inter" panose="020B0502030000000004" pitchFamily="34" charset="0"/>
              </a:rPr>
              <a:t>16/36 310g, 92% VIRGIN WOOL 8% KASHMIR - TARIC 511219.00</a:t>
            </a:r>
          </a:p>
        </p:txBody>
      </p:sp>
      <p:sp>
        <p:nvSpPr>
          <p:cNvPr id="15" name="Parentesi graffa chiusa 14">
            <a:extLst>
              <a:ext uri="{FF2B5EF4-FFF2-40B4-BE49-F238E27FC236}">
                <a16:creationId xmlns:a16="http://schemas.microsoft.com/office/drawing/2014/main" id="{55AB1D07-B4E5-704C-9015-B5C0DF935105}"/>
              </a:ext>
            </a:extLst>
          </p:cNvPr>
          <p:cNvSpPr/>
          <p:nvPr/>
        </p:nvSpPr>
        <p:spPr>
          <a:xfrm>
            <a:off x="9652609" y="4055927"/>
            <a:ext cx="748295" cy="4215808"/>
          </a:xfrm>
          <a:prstGeom prst="rightBrace">
            <a:avLst/>
          </a:prstGeom>
          <a:ln w="12700">
            <a:solidFill>
              <a:srgbClr val="FFD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FFD600"/>
              </a:solidFill>
            </a:endParaRPr>
          </a:p>
        </p:txBody>
      </p:sp>
      <p:cxnSp>
        <p:nvCxnSpPr>
          <p:cNvPr id="16" name="Connettore 1 15">
            <a:extLst>
              <a:ext uri="{FF2B5EF4-FFF2-40B4-BE49-F238E27FC236}">
                <a16:creationId xmlns:a16="http://schemas.microsoft.com/office/drawing/2014/main" id="{FE44361D-FEB1-3147-80DD-E62010B038B3}"/>
              </a:ext>
            </a:extLst>
          </p:cNvPr>
          <p:cNvCxnSpPr>
            <a:cxnSpLocks/>
          </p:cNvCxnSpPr>
          <p:nvPr/>
        </p:nvCxnSpPr>
        <p:spPr>
          <a:xfrm>
            <a:off x="3018485" y="3107532"/>
            <a:ext cx="0" cy="5458359"/>
          </a:xfrm>
          <a:prstGeom prst="line">
            <a:avLst/>
          </a:prstGeom>
          <a:ln w="12700">
            <a:solidFill>
              <a:srgbClr val="FFD6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ttore 1 16">
            <a:extLst>
              <a:ext uri="{FF2B5EF4-FFF2-40B4-BE49-F238E27FC236}">
                <a16:creationId xmlns:a16="http://schemas.microsoft.com/office/drawing/2014/main" id="{DF094347-B12D-6D4D-BCCF-360F5343FE1E}"/>
              </a:ext>
            </a:extLst>
          </p:cNvPr>
          <p:cNvCxnSpPr>
            <a:cxnSpLocks/>
          </p:cNvCxnSpPr>
          <p:nvPr/>
        </p:nvCxnSpPr>
        <p:spPr>
          <a:xfrm>
            <a:off x="7349316" y="3107532"/>
            <a:ext cx="0" cy="5458359"/>
          </a:xfrm>
          <a:prstGeom prst="line">
            <a:avLst/>
          </a:prstGeom>
          <a:ln w="12700">
            <a:solidFill>
              <a:srgbClr val="FFD6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72D8AF95-1DA2-C041-905F-DC479DC4C162}"/>
              </a:ext>
            </a:extLst>
          </p:cNvPr>
          <p:cNvSpPr txBox="1"/>
          <p:nvPr/>
        </p:nvSpPr>
        <p:spPr>
          <a:xfrm>
            <a:off x="327546" y="1955181"/>
            <a:ext cx="13004800" cy="596402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7093" tIns="27093" rIns="27093" bIns="27093" numCol="1" spcCol="38100" rtlCol="0" anchor="ctr">
            <a:spAutoFit/>
          </a:bodyPr>
          <a:lstStyle/>
          <a:p>
            <a:pPr>
              <a:lnSpc>
                <a:spcPct val="80000"/>
              </a:lnSpc>
              <a:spcBef>
                <a:spcPts val="0"/>
              </a:spcBef>
            </a:pPr>
            <a:r>
              <a:rPr lang="it-IT" sz="4400" dirty="0">
                <a:gradFill>
                  <a:gsLst>
                    <a:gs pos="0">
                      <a:srgbClr val="FFD600"/>
                    </a:gs>
                    <a:gs pos="100000">
                      <a:srgbClr val="F39200"/>
                    </a:gs>
                  </a:gsLst>
                  <a:lin ang="2700000" scaled="0"/>
                </a:gradFill>
                <a:latin typeface="+mj-lt"/>
                <a:sym typeface="Inter Bold"/>
              </a:rPr>
              <a:t>Composizione del prodotto</a:t>
            </a:r>
            <a:endParaRPr lang="it-IT" sz="4400" dirty="0">
              <a:gradFill>
                <a:gsLst>
                  <a:gs pos="0">
                    <a:srgbClr val="FFD600"/>
                  </a:gs>
                  <a:gs pos="100000">
                    <a:srgbClr val="F39200"/>
                  </a:gs>
                </a:gsLst>
                <a:lin ang="2700000" scaled="0"/>
              </a:gradFill>
              <a:latin typeface="+mj-lt"/>
              <a:sym typeface="Inter Extra Light BETA"/>
            </a:endParaRPr>
          </a:p>
        </p:txBody>
      </p:sp>
      <p:sp>
        <p:nvSpPr>
          <p:cNvPr id="21" name="Rettangolo 20">
            <a:extLst>
              <a:ext uri="{FF2B5EF4-FFF2-40B4-BE49-F238E27FC236}">
                <a16:creationId xmlns:a16="http://schemas.microsoft.com/office/drawing/2014/main" id="{C91AF87D-12BE-5844-99E4-4F9E680395B2}"/>
              </a:ext>
            </a:extLst>
          </p:cNvPr>
          <p:cNvSpPr/>
          <p:nvPr/>
        </p:nvSpPr>
        <p:spPr>
          <a:xfrm>
            <a:off x="7720018" y="5301719"/>
            <a:ext cx="1932586" cy="393269"/>
          </a:xfrm>
          <a:prstGeom prst="rect">
            <a:avLst/>
          </a:prstGeom>
          <a:gradFill>
            <a:gsLst>
              <a:gs pos="0">
                <a:srgbClr val="FFD600"/>
              </a:gs>
              <a:gs pos="100000">
                <a:srgbClr val="F39200"/>
              </a:gs>
            </a:gsLst>
            <a:lin ang="2700000" scaled="0"/>
          </a:gra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27093" tIns="27093" rIns="27093" bIns="27093" numCol="1" spcCol="38100" rtlCol="0" anchor="ctr">
            <a:spAutoFit/>
          </a:bodyPr>
          <a:lstStyle/>
          <a:p>
            <a:pPr marL="0" marR="0" indent="0" algn="ctr" defTabSz="58702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2200" b="1" u="none" strike="noStrike" cap="none" spc="0" normalizeH="0" baseline="0" dirty="0">
                <a:ln>
                  <a:noFill/>
                </a:ln>
                <a:solidFill>
                  <a:srgbClr val="29235C"/>
                </a:solidFill>
                <a:effectLst/>
                <a:uFillTx/>
                <a:latin typeface="Inter Semi Bold" panose="020B0502030000000004" pitchFamily="34" charset="0"/>
                <a:ea typeface="Inter Semi Bold" panose="020B0502030000000004" pitchFamily="34" charset="0"/>
                <a:cs typeface="Helvetica Neue Medium"/>
                <a:sym typeface="Helvetica Neue Medium"/>
              </a:rPr>
              <a:t>Tessitura</a:t>
            </a:r>
          </a:p>
        </p:txBody>
      </p:sp>
      <p:sp>
        <p:nvSpPr>
          <p:cNvPr id="22" name="Rettangolo 21">
            <a:extLst>
              <a:ext uri="{FF2B5EF4-FFF2-40B4-BE49-F238E27FC236}">
                <a16:creationId xmlns:a16="http://schemas.microsoft.com/office/drawing/2014/main" id="{FC56F6B5-334A-4147-A93D-5048837DCA07}"/>
              </a:ext>
            </a:extLst>
          </p:cNvPr>
          <p:cNvSpPr/>
          <p:nvPr/>
        </p:nvSpPr>
        <p:spPr>
          <a:xfrm>
            <a:off x="7720018" y="6579713"/>
            <a:ext cx="1932586" cy="393269"/>
          </a:xfrm>
          <a:prstGeom prst="rect">
            <a:avLst/>
          </a:prstGeom>
          <a:gradFill>
            <a:gsLst>
              <a:gs pos="0">
                <a:srgbClr val="FFD600"/>
              </a:gs>
              <a:gs pos="100000">
                <a:srgbClr val="F39200"/>
              </a:gs>
            </a:gsLst>
            <a:lin ang="2700000" scaled="0"/>
          </a:gra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27093" tIns="27093" rIns="27093" bIns="27093" numCol="1" spcCol="38100" rtlCol="0" anchor="ctr">
            <a:spAutoFit/>
          </a:bodyPr>
          <a:lstStyle/>
          <a:p>
            <a:pPr marL="0" marR="0" indent="0" algn="ctr" defTabSz="58702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2200" b="1" u="none" strike="noStrike" cap="none" spc="0" normalizeH="0" baseline="0" dirty="0">
                <a:ln>
                  <a:noFill/>
                </a:ln>
                <a:solidFill>
                  <a:srgbClr val="29235C"/>
                </a:solidFill>
                <a:effectLst/>
                <a:uFillTx/>
                <a:latin typeface="Inter Semi Bold" panose="020B0502030000000004" pitchFamily="34" charset="0"/>
                <a:ea typeface="Inter Semi Bold" panose="020B0502030000000004" pitchFamily="34" charset="0"/>
                <a:cs typeface="Helvetica Neue Medium"/>
                <a:sym typeface="Helvetica Neue Medium"/>
              </a:rPr>
              <a:t>Finissaggio</a:t>
            </a:r>
          </a:p>
        </p:txBody>
      </p:sp>
      <p:cxnSp>
        <p:nvCxnSpPr>
          <p:cNvPr id="24" name="Connettore 2 23">
            <a:extLst>
              <a:ext uri="{FF2B5EF4-FFF2-40B4-BE49-F238E27FC236}">
                <a16:creationId xmlns:a16="http://schemas.microsoft.com/office/drawing/2014/main" id="{F0378097-CFB9-2A4A-9C6D-E650F29AEA29}"/>
              </a:ext>
            </a:extLst>
          </p:cNvPr>
          <p:cNvCxnSpPr/>
          <p:nvPr/>
        </p:nvCxnSpPr>
        <p:spPr>
          <a:xfrm>
            <a:off x="8686311" y="5810539"/>
            <a:ext cx="0" cy="769174"/>
          </a:xfrm>
          <a:prstGeom prst="straightConnector1">
            <a:avLst/>
          </a:prstGeom>
          <a:noFill/>
          <a:ln w="12700" cap="flat">
            <a:solidFill>
              <a:srgbClr val="FFD6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0" name="Rettangolo 19">
            <a:extLst>
              <a:ext uri="{FF2B5EF4-FFF2-40B4-BE49-F238E27FC236}">
                <a16:creationId xmlns:a16="http://schemas.microsoft.com/office/drawing/2014/main" id="{C0817787-8731-0049-97B4-692BFDF130A5}"/>
              </a:ext>
            </a:extLst>
          </p:cNvPr>
          <p:cNvSpPr/>
          <p:nvPr/>
        </p:nvSpPr>
        <p:spPr>
          <a:xfrm>
            <a:off x="10554658" y="5195039"/>
            <a:ext cx="1932586" cy="393269"/>
          </a:xfrm>
          <a:prstGeom prst="rect">
            <a:avLst/>
          </a:prstGeom>
          <a:gradFill>
            <a:gsLst>
              <a:gs pos="0">
                <a:srgbClr val="FFD600"/>
              </a:gs>
              <a:gs pos="100000">
                <a:srgbClr val="F39200"/>
              </a:gs>
            </a:gsLst>
            <a:lin ang="2700000" scaled="0"/>
          </a:gra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27093" tIns="27093" rIns="27093" bIns="27093" numCol="1" spcCol="38100" rtlCol="0" anchor="ctr">
            <a:spAutoFit/>
          </a:bodyPr>
          <a:lstStyle/>
          <a:p>
            <a:pPr marL="0" marR="0" indent="0" algn="ctr" defTabSz="58702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2200" b="1" u="none" strike="noStrike" cap="none" spc="0" normalizeH="0" baseline="0" dirty="0">
                <a:ln>
                  <a:noFill/>
                </a:ln>
                <a:solidFill>
                  <a:srgbClr val="29235C"/>
                </a:solidFill>
                <a:effectLst/>
                <a:uFillTx/>
                <a:latin typeface="Inter Semi Bold" panose="020B0502030000000004" pitchFamily="34" charset="0"/>
                <a:ea typeface="Inter Semi Bold" panose="020B0502030000000004" pitchFamily="34" charset="0"/>
                <a:cs typeface="Helvetica Neue Medium"/>
                <a:sym typeface="Helvetica Neue Medium"/>
              </a:rPr>
              <a:t>Tessuto</a:t>
            </a:r>
          </a:p>
        </p:txBody>
      </p:sp>
      <p:sp>
        <p:nvSpPr>
          <p:cNvPr id="23" name="Rettangolo 22">
            <a:extLst>
              <a:ext uri="{FF2B5EF4-FFF2-40B4-BE49-F238E27FC236}">
                <a16:creationId xmlns:a16="http://schemas.microsoft.com/office/drawing/2014/main" id="{98D1B6CF-01F9-C940-B42E-B8D1805FFAEA}"/>
              </a:ext>
            </a:extLst>
          </p:cNvPr>
          <p:cNvSpPr/>
          <p:nvPr/>
        </p:nvSpPr>
        <p:spPr>
          <a:xfrm>
            <a:off x="10554658" y="6823553"/>
            <a:ext cx="1932586" cy="393269"/>
          </a:xfrm>
          <a:prstGeom prst="rect">
            <a:avLst/>
          </a:prstGeom>
          <a:gradFill>
            <a:gsLst>
              <a:gs pos="0">
                <a:srgbClr val="FFD600"/>
              </a:gs>
              <a:gs pos="100000">
                <a:srgbClr val="F39200"/>
              </a:gs>
            </a:gsLst>
            <a:lin ang="2700000" scaled="0"/>
          </a:gra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27093" tIns="27093" rIns="27093" bIns="27093" numCol="1" spcCol="38100" rtlCol="0" anchor="ctr">
            <a:spAutoFit/>
          </a:bodyPr>
          <a:lstStyle/>
          <a:p>
            <a:pPr marL="0" marR="0" indent="0" algn="ctr" defTabSz="58702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it-IT" sz="2200" b="1" dirty="0">
                <a:solidFill>
                  <a:srgbClr val="29235C"/>
                </a:solidFill>
                <a:latin typeface="Inter Semi Bold" panose="020B0502030000000004" pitchFamily="34" charset="0"/>
                <a:ea typeface="Inter Semi Bold" panose="020B0502030000000004" pitchFamily="34" charset="0"/>
                <a:cs typeface="Helvetica Neue Medium"/>
                <a:sym typeface="Helvetica Neue Medium"/>
              </a:rPr>
              <a:t>Modello</a:t>
            </a:r>
            <a:endParaRPr kumimoji="0" lang="it-IT" sz="2200" b="1" u="none" strike="noStrike" cap="none" spc="0" normalizeH="0" baseline="0" dirty="0">
              <a:ln>
                <a:noFill/>
              </a:ln>
              <a:solidFill>
                <a:srgbClr val="29235C"/>
              </a:solidFill>
              <a:effectLst/>
              <a:uFillTx/>
              <a:latin typeface="Inter Semi Bold" panose="020B0502030000000004" pitchFamily="34" charset="0"/>
              <a:ea typeface="Inter Semi Bold" panose="020B0502030000000004" pitchFamily="34" charset="0"/>
              <a:cs typeface="Helvetica Neue Medium"/>
              <a:sym typeface="Helvetica Neue Medium"/>
            </a:endParaRPr>
          </a:p>
        </p:txBody>
      </p:sp>
      <p:cxnSp>
        <p:nvCxnSpPr>
          <p:cNvPr id="25" name="Connettore 2 24">
            <a:extLst>
              <a:ext uri="{FF2B5EF4-FFF2-40B4-BE49-F238E27FC236}">
                <a16:creationId xmlns:a16="http://schemas.microsoft.com/office/drawing/2014/main" id="{2F1BF2D9-C16D-F543-AC39-B3BD7D05E715}"/>
              </a:ext>
            </a:extLst>
          </p:cNvPr>
          <p:cNvCxnSpPr>
            <a:cxnSpLocks/>
          </p:cNvCxnSpPr>
          <p:nvPr/>
        </p:nvCxnSpPr>
        <p:spPr>
          <a:xfrm>
            <a:off x="11520951" y="5588308"/>
            <a:ext cx="0" cy="1235245"/>
          </a:xfrm>
          <a:prstGeom prst="straightConnector1">
            <a:avLst/>
          </a:prstGeom>
          <a:noFill/>
          <a:ln w="12700" cap="flat">
            <a:solidFill>
              <a:srgbClr val="FFD6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2" name="CasellaDiTesto 31">
            <a:extLst>
              <a:ext uri="{FF2B5EF4-FFF2-40B4-BE49-F238E27FC236}">
                <a16:creationId xmlns:a16="http://schemas.microsoft.com/office/drawing/2014/main" id="{F6E54487-0BD7-0741-A262-D69D999ABF35}"/>
              </a:ext>
            </a:extLst>
          </p:cNvPr>
          <p:cNvSpPr txBox="1"/>
          <p:nvPr/>
        </p:nvSpPr>
        <p:spPr>
          <a:xfrm>
            <a:off x="10227610" y="7531387"/>
            <a:ext cx="2891481" cy="5367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>
                <a:solidFill>
                  <a:schemeClr val="bg1"/>
                </a:solidFill>
                <a:latin typeface="Inter" panose="020B0502030000000004" pitchFamily="34" charset="0"/>
                <a:ea typeface="Inter" panose="020B0502030000000004" pitchFamily="34" charset="0"/>
              </a:rPr>
              <a:t>Giacca 3 bottoni – TARIC 6104 1920 00  </a:t>
            </a:r>
          </a:p>
        </p:txBody>
      </p:sp>
      <p:sp>
        <p:nvSpPr>
          <p:cNvPr id="26" name="Titolo presentazione">
            <a:extLst>
              <a:ext uri="{FF2B5EF4-FFF2-40B4-BE49-F238E27FC236}">
                <a16:creationId xmlns:a16="http://schemas.microsoft.com/office/drawing/2014/main" id="{A35D486A-1AF1-7E4F-B558-73BD3A31F87D}"/>
              </a:ext>
            </a:extLst>
          </p:cNvPr>
          <p:cNvSpPr txBox="1">
            <a:spLocks noGrp="1"/>
          </p:cNvSpPr>
          <p:nvPr>
            <p:ph type="body" idx="13"/>
          </p:nvPr>
        </p:nvSpPr>
        <p:spPr>
          <a:xfrm>
            <a:off x="7704667" y="629938"/>
            <a:ext cx="4842933" cy="295489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it-IT" sz="1800" dirty="0">
                <a:solidFill>
                  <a:srgbClr val="29235C"/>
                </a:solidFill>
                <a:latin typeface="Inter Extra Light BETA" panose="020B0302030000000004" pitchFamily="34" charset="0"/>
                <a:ea typeface="Inter Extra Light BETA" panose="020B0302030000000004" pitchFamily="34" charset="0"/>
              </a:rPr>
              <a:t>La </a:t>
            </a:r>
            <a:r>
              <a:rPr lang="it-IT" sz="1800" dirty="0" err="1">
                <a:solidFill>
                  <a:srgbClr val="29235C"/>
                </a:solidFill>
                <a:latin typeface="Inter Extra Light BETA" panose="020B0302030000000004" pitchFamily="34" charset="0"/>
                <a:ea typeface="Inter Extra Light BETA" panose="020B0302030000000004" pitchFamily="34" charset="0"/>
              </a:rPr>
              <a:t>Blockchain</a:t>
            </a:r>
            <a:r>
              <a:rPr lang="it-IT" sz="1800" dirty="0">
                <a:solidFill>
                  <a:srgbClr val="29235C"/>
                </a:solidFill>
                <a:latin typeface="Inter Extra Light BETA" panose="020B0302030000000004" pitchFamily="34" charset="0"/>
                <a:ea typeface="Inter Extra Light BETA" panose="020B0302030000000004" pitchFamily="34" charset="0"/>
              </a:rPr>
              <a:t> nel sistema manifatturiero</a:t>
            </a:r>
          </a:p>
        </p:txBody>
      </p:sp>
    </p:spTree>
    <p:extLst>
      <p:ext uri="{BB962C8B-B14F-4D97-AF65-F5344CB8AC3E}">
        <p14:creationId xmlns:p14="http://schemas.microsoft.com/office/powerpoint/2010/main" val="2542018883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12301347" y="8966851"/>
            <a:ext cx="204640" cy="295488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6</a:t>
            </a:fld>
            <a:endParaRPr/>
          </a:p>
        </p:txBody>
      </p:sp>
      <p:sp>
        <p:nvSpPr>
          <p:cNvPr id="81" name="Punto elenco 1…"/>
          <p:cNvSpPr txBox="1">
            <a:spLocks noGrp="1"/>
          </p:cNvSpPr>
          <p:nvPr>
            <p:ph type="body" idx="15"/>
          </p:nvPr>
        </p:nvSpPr>
        <p:spPr>
          <a:xfrm>
            <a:off x="464233" y="3028028"/>
            <a:ext cx="9746567" cy="5303926"/>
          </a:xfrm>
          <a:prstGeom prst="rect">
            <a:avLst/>
          </a:prstGeom>
        </p:spPr>
        <p:txBody>
          <a:bodyPr/>
          <a:lstStyle/>
          <a:p>
            <a:pPr marL="514350" indent="-514350" defTabSz="1733930">
              <a:lnSpc>
                <a:spcPct val="90000"/>
              </a:lnSpc>
              <a:spcBef>
                <a:spcPts val="2000"/>
              </a:spcBef>
              <a:buClr>
                <a:srgbClr val="FFD600"/>
              </a:buClr>
              <a:buSzPct val="100000"/>
              <a:buFont typeface="+mj-lt"/>
              <a:buAutoNum type="arabicPeriod"/>
              <a:defRPr sz="2400">
                <a:latin typeface="Inter Regular"/>
                <a:ea typeface="Inter Regular"/>
                <a:cs typeface="Inter Regular"/>
                <a:sym typeface="Inter Regular"/>
              </a:defRPr>
            </a:pPr>
            <a:r>
              <a:rPr lang="it-IT" sz="2800" dirty="0">
                <a:latin typeface="Inter Light BETA" panose="020B0402030000000004" pitchFamily="34" charset="0"/>
                <a:ea typeface="Inter Light BETA" panose="020B0402030000000004" pitchFamily="34" charset="0"/>
              </a:rPr>
              <a:t>L’azienda tessile </a:t>
            </a:r>
            <a:r>
              <a:rPr lang="it-IT" sz="2800" b="1" dirty="0">
                <a:latin typeface="Inter" panose="020B0502030000000004" pitchFamily="34" charset="0"/>
                <a:ea typeface="Inter" panose="020B0502030000000004" pitchFamily="34" charset="0"/>
              </a:rPr>
              <a:t>acquista il materiale greggio</a:t>
            </a:r>
            <a:br>
              <a:rPr lang="it-IT" sz="2800" b="1" dirty="0">
                <a:latin typeface="Inter" panose="020B0502030000000004" pitchFamily="34" charset="0"/>
                <a:ea typeface="Inter" panose="020B0502030000000004" pitchFamily="34" charset="0"/>
              </a:rPr>
            </a:br>
            <a:r>
              <a:rPr lang="it-IT" sz="2800" b="1" dirty="0">
                <a:latin typeface="Inter" panose="020B0502030000000004" pitchFamily="34" charset="0"/>
                <a:ea typeface="Inter" panose="020B0502030000000004" pitchFamily="34" charset="0"/>
              </a:rPr>
              <a:t>dai produttori </a:t>
            </a:r>
            <a:r>
              <a:rPr lang="it-IT" sz="2800" dirty="0">
                <a:latin typeface="Inter Light BETA" panose="020B0402030000000004" pitchFamily="34" charset="0"/>
                <a:ea typeface="Inter Light BETA" panose="020B0402030000000004" pitchFamily="34" charset="0"/>
              </a:rPr>
              <a:t>(origine CINA)</a:t>
            </a:r>
          </a:p>
          <a:p>
            <a:pPr marL="514350" indent="-514350" defTabSz="1733930">
              <a:lnSpc>
                <a:spcPct val="90000"/>
              </a:lnSpc>
              <a:spcBef>
                <a:spcPts val="2000"/>
              </a:spcBef>
              <a:buClr>
                <a:srgbClr val="FFD600"/>
              </a:buClr>
              <a:buSzPct val="100000"/>
              <a:buFont typeface="+mj-lt"/>
              <a:buAutoNum type="arabicPeriod"/>
              <a:defRPr sz="2400">
                <a:latin typeface="Inter Regular"/>
                <a:ea typeface="Inter Regular"/>
                <a:cs typeface="Inter Regular"/>
                <a:sym typeface="Inter Regular"/>
              </a:defRPr>
            </a:pPr>
            <a:r>
              <a:rPr lang="it-IT" sz="2800" dirty="0">
                <a:latin typeface="Inter Light BETA" panose="020B0402030000000004" pitchFamily="34" charset="0"/>
                <a:ea typeface="Inter Light BETA" panose="020B0402030000000004" pitchFamily="34" charset="0"/>
              </a:rPr>
              <a:t>L’azienda tessile </a:t>
            </a:r>
            <a:r>
              <a:rPr lang="it-IT" sz="2800" b="1" dirty="0">
                <a:latin typeface="Inter" panose="020B0502030000000004" pitchFamily="34" charset="0"/>
                <a:ea typeface="Inter" panose="020B0502030000000004" pitchFamily="34" charset="0"/>
              </a:rPr>
              <a:t>acquista la catena</a:t>
            </a:r>
            <a:br>
              <a:rPr lang="it-IT" sz="2800" b="1" dirty="0">
                <a:latin typeface="Inter" panose="020B0502030000000004" pitchFamily="34" charset="0"/>
                <a:ea typeface="Inter" panose="020B0502030000000004" pitchFamily="34" charset="0"/>
              </a:rPr>
            </a:br>
            <a:r>
              <a:rPr lang="it-IT" sz="2800" b="1" dirty="0">
                <a:latin typeface="Inter" panose="020B0502030000000004" pitchFamily="34" charset="0"/>
                <a:ea typeface="Inter" panose="020B0502030000000004" pitchFamily="34" charset="0"/>
              </a:rPr>
              <a:t>da un fornitore dell’Unione Europea</a:t>
            </a:r>
            <a:r>
              <a:rPr lang="it-IT" sz="2800" dirty="0">
                <a:latin typeface="Inter Light BETA" panose="020B0402030000000004" pitchFamily="34" charset="0"/>
                <a:ea typeface="Inter Light BETA" panose="020B0402030000000004" pitchFamily="34" charset="0"/>
              </a:rPr>
              <a:t> (origine ITALIA)</a:t>
            </a:r>
          </a:p>
          <a:p>
            <a:pPr marL="514350" indent="-514350" defTabSz="1733930">
              <a:lnSpc>
                <a:spcPct val="90000"/>
              </a:lnSpc>
              <a:spcBef>
                <a:spcPts val="2000"/>
              </a:spcBef>
              <a:buClr>
                <a:srgbClr val="FFD600"/>
              </a:buClr>
              <a:buSzPct val="100000"/>
              <a:buFont typeface="+mj-lt"/>
              <a:buAutoNum type="arabicPeriod"/>
              <a:defRPr sz="2400">
                <a:latin typeface="Inter Regular"/>
                <a:ea typeface="Inter Regular"/>
                <a:cs typeface="Inter Regular"/>
                <a:sym typeface="Inter Regular"/>
              </a:defRPr>
            </a:pPr>
            <a:r>
              <a:rPr lang="it-IT" sz="2800" dirty="0">
                <a:latin typeface="Inter Light BETA" panose="020B0402030000000004" pitchFamily="34" charset="0"/>
                <a:ea typeface="Inter Light BETA" panose="020B0402030000000004" pitchFamily="34" charset="0"/>
              </a:rPr>
              <a:t>L’azienda tessile </a:t>
            </a:r>
            <a:r>
              <a:rPr lang="it-IT" sz="2800" b="1" dirty="0">
                <a:latin typeface="Inter" panose="020B0502030000000004" pitchFamily="34" charset="0"/>
                <a:ea typeface="Inter" panose="020B0502030000000004" pitchFamily="34" charset="0"/>
              </a:rPr>
              <a:t>esternalizza la realizzazione della trama partendo dal materiale greggio ad un terzista locale </a:t>
            </a:r>
            <a:r>
              <a:rPr lang="it-IT" sz="2800" dirty="0">
                <a:latin typeface="Inter Light BETA" panose="020B0402030000000004" pitchFamily="34" charset="0"/>
                <a:ea typeface="Inter Light BETA" panose="020B0402030000000004" pitchFamily="34" charset="0"/>
              </a:rPr>
              <a:t>(trasformazione effettuata in ITALIA)</a:t>
            </a:r>
          </a:p>
          <a:p>
            <a:pPr marL="514350" indent="-514350" defTabSz="1733930">
              <a:lnSpc>
                <a:spcPct val="90000"/>
              </a:lnSpc>
              <a:spcBef>
                <a:spcPts val="2000"/>
              </a:spcBef>
              <a:buClr>
                <a:srgbClr val="FFD600"/>
              </a:buClr>
              <a:buSzPct val="100000"/>
              <a:buFont typeface="+mj-lt"/>
              <a:buAutoNum type="arabicPeriod"/>
              <a:defRPr sz="2400">
                <a:latin typeface="Inter Regular"/>
                <a:ea typeface="Inter Regular"/>
                <a:cs typeface="Inter Regular"/>
                <a:sym typeface="Inter Regular"/>
              </a:defRPr>
            </a:pPr>
            <a:r>
              <a:rPr lang="it-IT" sz="2800" dirty="0">
                <a:latin typeface="Inter Light BETA" panose="020B0402030000000004" pitchFamily="34" charset="0"/>
                <a:ea typeface="Inter Light BETA" panose="020B0402030000000004" pitchFamily="34" charset="0"/>
              </a:rPr>
              <a:t>L’azienda</a:t>
            </a:r>
            <a:r>
              <a:rPr lang="it-IT" sz="2800" b="1" dirty="0">
                <a:latin typeface="Inter" panose="020B0502030000000004" pitchFamily="34" charset="0"/>
                <a:ea typeface="Inter" panose="020B0502030000000004" pitchFamily="34" charset="0"/>
              </a:rPr>
              <a:t> prosegue la produzione</a:t>
            </a:r>
            <a:br>
              <a:rPr lang="it-IT" sz="2800" b="1" dirty="0">
                <a:latin typeface="Inter" panose="020B0502030000000004" pitchFamily="34" charset="0"/>
                <a:ea typeface="Inter" panose="020B0502030000000004" pitchFamily="34" charset="0"/>
              </a:rPr>
            </a:br>
            <a:r>
              <a:rPr lang="it-IT" sz="2800" b="1" dirty="0">
                <a:latin typeface="Inter" panose="020B0502030000000004" pitchFamily="34" charset="0"/>
                <a:ea typeface="Inter" panose="020B0502030000000004" pitchFamily="34" charset="0"/>
              </a:rPr>
              <a:t>con tessitura e finissaggio</a:t>
            </a:r>
          </a:p>
          <a:p>
            <a:pPr marL="514350" indent="-514350" defTabSz="1733930">
              <a:lnSpc>
                <a:spcPct val="90000"/>
              </a:lnSpc>
              <a:spcBef>
                <a:spcPts val="2000"/>
              </a:spcBef>
              <a:buClr>
                <a:srgbClr val="FFD600"/>
              </a:buClr>
              <a:buSzPct val="100000"/>
              <a:buFont typeface="+mj-lt"/>
              <a:buAutoNum type="arabicPeriod"/>
              <a:defRPr sz="2400">
                <a:latin typeface="Inter Regular"/>
                <a:ea typeface="Inter Regular"/>
                <a:cs typeface="Inter Regular"/>
                <a:sym typeface="Inter Regular"/>
              </a:defRPr>
            </a:pPr>
            <a:r>
              <a:rPr lang="it-IT" sz="2800" dirty="0">
                <a:latin typeface="Inter Light BETA" panose="020B0402030000000004" pitchFamily="34" charset="0"/>
                <a:ea typeface="Inter Light BETA" panose="020B0402030000000004" pitchFamily="34" charset="0"/>
              </a:rPr>
              <a:t>L’azienda </a:t>
            </a:r>
            <a:r>
              <a:rPr lang="it-IT" sz="2800" b="1" dirty="0">
                <a:latin typeface="Inter" panose="020B0502030000000004" pitchFamily="34" charset="0"/>
                <a:ea typeface="Inter" panose="020B0502030000000004" pitchFamily="34" charset="0"/>
              </a:rPr>
              <a:t>consegna il prodotto</a:t>
            </a:r>
            <a:br>
              <a:rPr lang="it-IT" sz="2800" b="1" dirty="0">
                <a:latin typeface="Inter" panose="020B0502030000000004" pitchFamily="34" charset="0"/>
                <a:ea typeface="Inter" panose="020B0502030000000004" pitchFamily="34" charset="0"/>
              </a:rPr>
            </a:br>
            <a:r>
              <a:rPr lang="it-IT" sz="2800" b="1" dirty="0">
                <a:latin typeface="Inter" panose="020B0502030000000004" pitchFamily="34" charset="0"/>
                <a:ea typeface="Inter" panose="020B0502030000000004" pitchFamily="34" charset="0"/>
              </a:rPr>
              <a:t>al Cliente-confezionista</a:t>
            </a:r>
            <a:endParaRPr sz="2800" b="1" dirty="0">
              <a:latin typeface="Inter" panose="020B0502030000000004" pitchFamily="34" charset="0"/>
              <a:ea typeface="Inter" panose="020B0502030000000004" pitchFamily="34" charset="0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7015A960-D14A-B345-99FA-06D1661FD631}"/>
              </a:ext>
            </a:extLst>
          </p:cNvPr>
          <p:cNvSpPr txBox="1"/>
          <p:nvPr/>
        </p:nvSpPr>
        <p:spPr>
          <a:xfrm>
            <a:off x="464234" y="1796729"/>
            <a:ext cx="13004800" cy="596402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7093" tIns="27093" rIns="27093" bIns="27093" numCol="1" spcCol="38100" rtlCol="0" anchor="ctr">
            <a:spAutoFit/>
          </a:bodyPr>
          <a:lstStyle/>
          <a:p>
            <a:pPr>
              <a:lnSpc>
                <a:spcPct val="80000"/>
              </a:lnSpc>
              <a:spcBef>
                <a:spcPts val="0"/>
              </a:spcBef>
            </a:pPr>
            <a:r>
              <a:rPr lang="it-IT" sz="4400" dirty="0" err="1">
                <a:gradFill>
                  <a:gsLst>
                    <a:gs pos="0">
                      <a:srgbClr val="FFD600"/>
                    </a:gs>
                    <a:gs pos="100000">
                      <a:srgbClr val="F39200"/>
                    </a:gs>
                  </a:gsLst>
                  <a:lin ang="2700000" scaled="0"/>
                </a:gradFill>
                <a:latin typeface="+mj-lt"/>
                <a:sym typeface="Inter Bold"/>
              </a:rPr>
              <a:t>Storytelling</a:t>
            </a:r>
            <a:endParaRPr lang="it-IT" sz="4400" dirty="0">
              <a:gradFill>
                <a:gsLst>
                  <a:gs pos="0">
                    <a:srgbClr val="FFD600"/>
                  </a:gs>
                  <a:gs pos="100000">
                    <a:srgbClr val="F39200"/>
                  </a:gs>
                </a:gsLst>
                <a:lin ang="2700000" scaled="0"/>
              </a:gradFill>
              <a:latin typeface="+mj-lt"/>
              <a:sym typeface="Inter Extra Light BETA"/>
            </a:endParaRPr>
          </a:p>
        </p:txBody>
      </p:sp>
      <p:sp>
        <p:nvSpPr>
          <p:cNvPr id="8" name="Titolo presentazione">
            <a:extLst>
              <a:ext uri="{FF2B5EF4-FFF2-40B4-BE49-F238E27FC236}">
                <a16:creationId xmlns:a16="http://schemas.microsoft.com/office/drawing/2014/main" id="{2B43F0C7-33CD-0E4C-83C5-CD02BF85DAAD}"/>
              </a:ext>
            </a:extLst>
          </p:cNvPr>
          <p:cNvSpPr txBox="1">
            <a:spLocks/>
          </p:cNvSpPr>
          <p:nvPr/>
        </p:nvSpPr>
        <p:spPr>
          <a:xfrm>
            <a:off x="7704667" y="629938"/>
            <a:ext cx="4842933" cy="29548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27093" tIns="27093" rIns="27093" bIns="27093">
            <a:normAutofit/>
          </a:bodyPr>
          <a:lstStyle>
            <a:lvl1pPr marL="0" marR="0" indent="0" algn="r" defTabSz="173393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 i="0" u="none" strike="noStrike" cap="none" spc="0" baseline="0">
                <a:solidFill>
                  <a:schemeClr val="bg1"/>
                </a:solidFill>
                <a:uFillTx/>
                <a:latin typeface="+mn-lt"/>
                <a:ea typeface="+mn-ea"/>
                <a:cs typeface="+mn-cs"/>
                <a:sym typeface="Inter Bold"/>
              </a:defRPr>
            </a:lvl1pPr>
            <a:lvl2pPr marL="0" marR="0" indent="0" algn="l" defTabSz="587022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chemeClr val="bg1"/>
                </a:solidFill>
                <a:uFillTx/>
                <a:latin typeface="+mn-lt"/>
                <a:ea typeface="+mn-ea"/>
                <a:cs typeface="+mn-cs"/>
                <a:sym typeface="Inter Bold"/>
              </a:defRPr>
            </a:lvl2pPr>
            <a:lvl3pPr marL="0" marR="0" indent="0" algn="l" defTabSz="587022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chemeClr val="bg1"/>
                </a:solidFill>
                <a:uFillTx/>
                <a:latin typeface="+mn-lt"/>
                <a:ea typeface="+mn-ea"/>
                <a:cs typeface="+mn-cs"/>
                <a:sym typeface="Inter Bold"/>
              </a:defRPr>
            </a:lvl3pPr>
            <a:lvl4pPr marL="0" marR="0" indent="0" algn="l" defTabSz="587022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chemeClr val="bg1"/>
                </a:solidFill>
                <a:uFillTx/>
                <a:latin typeface="+mn-lt"/>
                <a:ea typeface="+mn-ea"/>
                <a:cs typeface="+mn-cs"/>
                <a:sym typeface="Inter Bold"/>
              </a:defRPr>
            </a:lvl4pPr>
            <a:lvl5pPr marL="0" marR="0" indent="0" algn="l" defTabSz="587022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chemeClr val="bg1"/>
                </a:solidFill>
                <a:uFillTx/>
                <a:latin typeface="+mn-lt"/>
                <a:ea typeface="+mn-ea"/>
                <a:cs typeface="+mn-cs"/>
                <a:sym typeface="Inter Bold"/>
              </a:defRPr>
            </a:lvl5pPr>
            <a:lvl6pPr marL="0" marR="0" indent="0" algn="l" defTabSz="587022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Inter Bold"/>
              </a:defRPr>
            </a:lvl6pPr>
            <a:lvl7pPr marL="0" marR="0" indent="0" algn="l" defTabSz="587022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Inter Bold"/>
              </a:defRPr>
            </a:lvl7pPr>
            <a:lvl8pPr marL="0" marR="0" indent="0" algn="l" defTabSz="587022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Inter Bold"/>
              </a:defRPr>
            </a:lvl8pPr>
            <a:lvl9pPr marL="0" marR="0" indent="0" algn="l" defTabSz="587022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Inter Bold"/>
              </a:defRPr>
            </a:lvl9pPr>
          </a:lstStyle>
          <a:p>
            <a:pPr hangingPunct="1"/>
            <a:r>
              <a:rPr lang="it-IT" sz="1800">
                <a:solidFill>
                  <a:srgbClr val="29235C"/>
                </a:solidFill>
                <a:latin typeface="Inter Extra Light BETA" panose="020B0302030000000004" pitchFamily="34" charset="0"/>
                <a:ea typeface="Inter Extra Light BETA" panose="020B0302030000000004" pitchFamily="34" charset="0"/>
              </a:rPr>
              <a:t>La Blockchain nel sistema manifatturiero</a:t>
            </a:r>
            <a:endParaRPr lang="it-IT" sz="1800" dirty="0">
              <a:solidFill>
                <a:srgbClr val="29235C"/>
              </a:solidFill>
              <a:latin typeface="Inter Extra Light BETA" panose="020B0302030000000004" pitchFamily="34" charset="0"/>
              <a:ea typeface="Inter Extra Light BETA" panose="020B0302030000000004" pitchFamily="34" charset="0"/>
            </a:endParaRPr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7</a:t>
            </a:fld>
            <a:endParaRPr/>
          </a:p>
        </p:txBody>
      </p:sp>
      <p:sp>
        <p:nvSpPr>
          <p:cNvPr id="6" name="Esempio di titolo">
            <a:extLst>
              <a:ext uri="{FF2B5EF4-FFF2-40B4-BE49-F238E27FC236}">
                <a16:creationId xmlns:a16="http://schemas.microsoft.com/office/drawing/2014/main" id="{FCEDDEDD-2984-BB4B-8D2A-67A16F152A81}"/>
              </a:ext>
            </a:extLst>
          </p:cNvPr>
          <p:cNvSpPr txBox="1">
            <a:spLocks/>
          </p:cNvSpPr>
          <p:nvPr/>
        </p:nvSpPr>
        <p:spPr>
          <a:xfrm>
            <a:off x="1603917" y="4609086"/>
            <a:ext cx="9213240" cy="2479042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27093" tIns="27093" rIns="27093" bIns="27093" anchor="b">
            <a:normAutofit/>
          </a:bodyPr>
          <a:lstStyle>
            <a:lvl1pPr marL="0" marR="0" indent="0" algn="l" defTabSz="173393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200" b="0" i="0" u="none" strike="noStrike" cap="none" spc="-164" baseline="0">
                <a:solidFill>
                  <a:schemeClr val="bg1"/>
                </a:solidFill>
                <a:uFillTx/>
                <a:latin typeface="+mn-lt"/>
                <a:ea typeface="+mn-ea"/>
                <a:cs typeface="+mn-cs"/>
                <a:sym typeface="Inter Bold"/>
              </a:defRPr>
            </a:lvl1pPr>
            <a:lvl2pPr marL="0" marR="0" indent="0" algn="l" defTabSz="173393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200" b="0" i="0" u="none" strike="noStrike" cap="none" spc="-164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Inter Bold"/>
              </a:defRPr>
            </a:lvl2pPr>
            <a:lvl3pPr marL="0" marR="0" indent="0" algn="l" defTabSz="173393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200" b="0" i="0" u="none" strike="noStrike" cap="none" spc="-164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Inter Bold"/>
              </a:defRPr>
            </a:lvl3pPr>
            <a:lvl4pPr marL="0" marR="0" indent="0" algn="l" defTabSz="173393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200" b="0" i="0" u="none" strike="noStrike" cap="none" spc="-164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Inter Bold"/>
              </a:defRPr>
            </a:lvl4pPr>
            <a:lvl5pPr marL="0" marR="0" indent="0" algn="l" defTabSz="173393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200" b="0" i="0" u="none" strike="noStrike" cap="none" spc="-164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Inter Bold"/>
              </a:defRPr>
            </a:lvl5pPr>
            <a:lvl6pPr marL="0" marR="0" indent="0" algn="l" defTabSz="173393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200" b="0" i="0" u="none" strike="noStrike" cap="none" spc="-164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Inter Bold"/>
              </a:defRPr>
            </a:lvl6pPr>
            <a:lvl7pPr marL="0" marR="0" indent="0" algn="l" defTabSz="173393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200" b="0" i="0" u="none" strike="noStrike" cap="none" spc="-164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Inter Bold"/>
              </a:defRPr>
            </a:lvl7pPr>
            <a:lvl8pPr marL="0" marR="0" indent="0" algn="l" defTabSz="173393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200" b="0" i="0" u="none" strike="noStrike" cap="none" spc="-164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Inter Bold"/>
              </a:defRPr>
            </a:lvl8pPr>
            <a:lvl9pPr marL="0" marR="0" indent="0" algn="l" defTabSz="173393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200" b="0" i="0" u="none" strike="noStrike" cap="none" spc="-164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Inter Bold"/>
              </a:defRPr>
            </a:lvl9pPr>
          </a:lstStyle>
          <a:p>
            <a:pPr hangingPunct="1"/>
            <a:r>
              <a:rPr lang="it-IT" sz="6600" dirty="0">
                <a:gradFill>
                  <a:gsLst>
                    <a:gs pos="0">
                      <a:srgbClr val="FFD600"/>
                    </a:gs>
                    <a:gs pos="100000">
                      <a:srgbClr val="F39200"/>
                    </a:gs>
                  </a:gsLst>
                  <a:lin ang="2700000" scaled="0"/>
                </a:gradFill>
              </a:rPr>
              <a:t>Produttore del tessuto</a:t>
            </a:r>
          </a:p>
        </p:txBody>
      </p:sp>
      <p:sp>
        <p:nvSpPr>
          <p:cNvPr id="7" name="Sottotitolo Testo">
            <a:extLst>
              <a:ext uri="{FF2B5EF4-FFF2-40B4-BE49-F238E27FC236}">
                <a16:creationId xmlns:a16="http://schemas.microsoft.com/office/drawing/2014/main" id="{2347E154-AFBD-7844-9C40-7A17392F00FC}"/>
              </a:ext>
            </a:extLst>
          </p:cNvPr>
          <p:cNvSpPr txBox="1">
            <a:spLocks/>
          </p:cNvSpPr>
          <p:nvPr/>
        </p:nvSpPr>
        <p:spPr>
          <a:xfrm>
            <a:off x="1603917" y="7240737"/>
            <a:ext cx="10421544" cy="101728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27093" tIns="27093" rIns="27093" bIns="27093">
            <a:normAutofit/>
          </a:bodyPr>
          <a:lstStyle>
            <a:lvl1pPr marL="0" marR="0" indent="0" algn="l" defTabSz="587022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chemeClr val="bg1"/>
                </a:solidFill>
                <a:uFillTx/>
                <a:latin typeface="Inter Extra Light BETA"/>
                <a:ea typeface="Inter Extra Light BETA"/>
                <a:cs typeface="Inter Extra Light BETA"/>
                <a:sym typeface="Inter Extra Light BETA"/>
              </a:defRPr>
            </a:lvl1pPr>
            <a:lvl2pPr marL="0" marR="0" indent="0" algn="l" defTabSz="587022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chemeClr val="bg1"/>
                </a:solidFill>
                <a:uFillTx/>
                <a:latin typeface="+mn-lt"/>
                <a:ea typeface="+mn-ea"/>
                <a:cs typeface="+mn-cs"/>
                <a:sym typeface="Inter Bold"/>
              </a:defRPr>
            </a:lvl2pPr>
            <a:lvl3pPr marL="0" marR="0" indent="0" algn="l" defTabSz="587022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chemeClr val="bg1"/>
                </a:solidFill>
                <a:uFillTx/>
                <a:latin typeface="+mn-lt"/>
                <a:ea typeface="+mn-ea"/>
                <a:cs typeface="+mn-cs"/>
                <a:sym typeface="Inter Bold"/>
              </a:defRPr>
            </a:lvl3pPr>
            <a:lvl4pPr marL="0" marR="0" indent="0" algn="l" defTabSz="587022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chemeClr val="bg1"/>
                </a:solidFill>
                <a:uFillTx/>
                <a:latin typeface="+mn-lt"/>
                <a:ea typeface="+mn-ea"/>
                <a:cs typeface="+mn-cs"/>
                <a:sym typeface="Inter Bold"/>
              </a:defRPr>
            </a:lvl4pPr>
            <a:lvl5pPr marL="0" marR="0" indent="0" algn="l" defTabSz="587022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chemeClr val="bg1"/>
                </a:solidFill>
                <a:uFillTx/>
                <a:latin typeface="+mn-lt"/>
                <a:ea typeface="+mn-ea"/>
                <a:cs typeface="+mn-cs"/>
                <a:sym typeface="Inter Bold"/>
              </a:defRPr>
            </a:lvl5pPr>
            <a:lvl6pPr marL="0" marR="0" indent="0" algn="l" defTabSz="587022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Inter Bold"/>
              </a:defRPr>
            </a:lvl6pPr>
            <a:lvl7pPr marL="0" marR="0" indent="0" algn="l" defTabSz="587022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Inter Bold"/>
              </a:defRPr>
            </a:lvl7pPr>
            <a:lvl8pPr marL="0" marR="0" indent="0" algn="l" defTabSz="587022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Inter Bold"/>
              </a:defRPr>
            </a:lvl8pPr>
            <a:lvl9pPr marL="0" marR="0" indent="0" algn="l" defTabSz="587022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Inter Bold"/>
              </a:defRPr>
            </a:lvl9pPr>
          </a:lstStyle>
          <a:p>
            <a:r>
              <a:rPr lang="it-IT" sz="4000" dirty="0"/>
              <a:t>«from </a:t>
            </a:r>
            <a:r>
              <a:rPr lang="it-IT" sz="4000" dirty="0" err="1"/>
              <a:t>sheep</a:t>
            </a:r>
            <a:r>
              <a:rPr lang="it-IT" sz="4000" dirty="0"/>
              <a:t> to shop»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1CEA4CA0-D63D-7241-A1F8-FA6900AF0A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872" y="6067828"/>
            <a:ext cx="415917" cy="1857764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0EF91690-56E8-4F4F-973E-DACD764089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8372" y="2512006"/>
            <a:ext cx="9068785" cy="2785084"/>
          </a:xfrm>
          <a:prstGeom prst="rect">
            <a:avLst/>
          </a:prstGeom>
        </p:spPr>
      </p:pic>
      <p:sp>
        <p:nvSpPr>
          <p:cNvPr id="9" name="Titolo presentazione">
            <a:extLst>
              <a:ext uri="{FF2B5EF4-FFF2-40B4-BE49-F238E27FC236}">
                <a16:creationId xmlns:a16="http://schemas.microsoft.com/office/drawing/2014/main" id="{98BAB413-E950-0B4B-B75C-3470BFFBE719}"/>
              </a:ext>
            </a:extLst>
          </p:cNvPr>
          <p:cNvSpPr txBox="1">
            <a:spLocks/>
          </p:cNvSpPr>
          <p:nvPr/>
        </p:nvSpPr>
        <p:spPr>
          <a:xfrm>
            <a:off x="7704667" y="629938"/>
            <a:ext cx="4842933" cy="29548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27093" tIns="27093" rIns="27093" bIns="27093">
            <a:normAutofit/>
          </a:bodyPr>
          <a:lstStyle>
            <a:lvl1pPr marL="0" marR="0" indent="0" algn="r" defTabSz="173393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 i="0" u="none" strike="noStrike" cap="none" spc="0" baseline="0">
                <a:solidFill>
                  <a:schemeClr val="bg1"/>
                </a:solidFill>
                <a:uFillTx/>
                <a:latin typeface="+mn-lt"/>
                <a:ea typeface="+mn-ea"/>
                <a:cs typeface="+mn-cs"/>
                <a:sym typeface="Inter Bold"/>
              </a:defRPr>
            </a:lvl1pPr>
            <a:lvl2pPr marL="0" marR="0" indent="0" algn="l" defTabSz="587022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chemeClr val="bg1"/>
                </a:solidFill>
                <a:uFillTx/>
                <a:latin typeface="+mn-lt"/>
                <a:ea typeface="+mn-ea"/>
                <a:cs typeface="+mn-cs"/>
                <a:sym typeface="Inter Bold"/>
              </a:defRPr>
            </a:lvl2pPr>
            <a:lvl3pPr marL="0" marR="0" indent="0" algn="l" defTabSz="587022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chemeClr val="bg1"/>
                </a:solidFill>
                <a:uFillTx/>
                <a:latin typeface="+mn-lt"/>
                <a:ea typeface="+mn-ea"/>
                <a:cs typeface="+mn-cs"/>
                <a:sym typeface="Inter Bold"/>
              </a:defRPr>
            </a:lvl3pPr>
            <a:lvl4pPr marL="0" marR="0" indent="0" algn="l" defTabSz="587022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chemeClr val="bg1"/>
                </a:solidFill>
                <a:uFillTx/>
                <a:latin typeface="+mn-lt"/>
                <a:ea typeface="+mn-ea"/>
                <a:cs typeface="+mn-cs"/>
                <a:sym typeface="Inter Bold"/>
              </a:defRPr>
            </a:lvl4pPr>
            <a:lvl5pPr marL="0" marR="0" indent="0" algn="l" defTabSz="587022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chemeClr val="bg1"/>
                </a:solidFill>
                <a:uFillTx/>
                <a:latin typeface="+mn-lt"/>
                <a:ea typeface="+mn-ea"/>
                <a:cs typeface="+mn-cs"/>
                <a:sym typeface="Inter Bold"/>
              </a:defRPr>
            </a:lvl5pPr>
            <a:lvl6pPr marL="0" marR="0" indent="0" algn="l" defTabSz="587022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Inter Bold"/>
              </a:defRPr>
            </a:lvl6pPr>
            <a:lvl7pPr marL="0" marR="0" indent="0" algn="l" defTabSz="587022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Inter Bold"/>
              </a:defRPr>
            </a:lvl7pPr>
            <a:lvl8pPr marL="0" marR="0" indent="0" algn="l" defTabSz="587022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Inter Bold"/>
              </a:defRPr>
            </a:lvl8pPr>
            <a:lvl9pPr marL="0" marR="0" indent="0" algn="l" defTabSz="587022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Inter Bold"/>
              </a:defRPr>
            </a:lvl9pPr>
          </a:lstStyle>
          <a:p>
            <a:pPr hangingPunct="1"/>
            <a:r>
              <a:rPr lang="it-IT" sz="1800">
                <a:solidFill>
                  <a:srgbClr val="29235C"/>
                </a:solidFill>
                <a:latin typeface="Inter Extra Light BETA" panose="020B0302030000000004" pitchFamily="34" charset="0"/>
                <a:ea typeface="Inter Extra Light BETA" panose="020B0302030000000004" pitchFamily="34" charset="0"/>
              </a:rPr>
              <a:t>La Blockchain nel sistema manifatturiero</a:t>
            </a:r>
            <a:endParaRPr lang="it-IT" sz="1800" dirty="0">
              <a:solidFill>
                <a:srgbClr val="29235C"/>
              </a:solidFill>
              <a:latin typeface="Inter Extra Light BETA" panose="020B0302030000000004" pitchFamily="34" charset="0"/>
              <a:ea typeface="Inter Extra Light BETA" panose="020B03020300000000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865276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12301347" y="8966851"/>
            <a:ext cx="204640" cy="295488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8</a:t>
            </a:fld>
            <a:endParaRPr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7015A960-D14A-B345-99FA-06D1661FD631}"/>
              </a:ext>
            </a:extLst>
          </p:cNvPr>
          <p:cNvSpPr txBox="1"/>
          <p:nvPr/>
        </p:nvSpPr>
        <p:spPr>
          <a:xfrm>
            <a:off x="464946" y="1872750"/>
            <a:ext cx="7328556" cy="448669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7093" tIns="27093" rIns="27093" bIns="27093" numCol="1" spcCol="38100" rtlCol="0" anchor="ctr">
            <a:spAutoFit/>
          </a:bodyPr>
          <a:lstStyle/>
          <a:p>
            <a:pPr>
              <a:lnSpc>
                <a:spcPct val="80000"/>
              </a:lnSpc>
              <a:spcBef>
                <a:spcPts val="0"/>
              </a:spcBef>
            </a:pPr>
            <a:r>
              <a:rPr lang="it-IT" sz="3200" dirty="0">
                <a:gradFill>
                  <a:gsLst>
                    <a:gs pos="0">
                      <a:srgbClr val="FFD600"/>
                    </a:gs>
                    <a:gs pos="100000">
                      <a:srgbClr val="F39200"/>
                    </a:gs>
                  </a:gsLst>
                  <a:lin ang="2700000" scaled="0"/>
                </a:gradFill>
                <a:latin typeface="+mj-lt"/>
                <a:sym typeface="Inter Bold"/>
              </a:rPr>
              <a:t>Fasi registrate nella </a:t>
            </a:r>
            <a:r>
              <a:rPr lang="it-IT" sz="3200" dirty="0" err="1">
                <a:gradFill>
                  <a:gsLst>
                    <a:gs pos="0">
                      <a:srgbClr val="FFD600"/>
                    </a:gs>
                    <a:gs pos="100000">
                      <a:srgbClr val="F39200"/>
                    </a:gs>
                  </a:gsLst>
                  <a:lin ang="2700000" scaled="0"/>
                </a:gradFill>
                <a:latin typeface="+mj-lt"/>
                <a:sym typeface="Inter Bold"/>
              </a:rPr>
              <a:t>Blockchain</a:t>
            </a:r>
            <a:endParaRPr lang="it-IT" sz="3200" dirty="0">
              <a:gradFill>
                <a:gsLst>
                  <a:gs pos="0">
                    <a:srgbClr val="FFD600"/>
                  </a:gs>
                  <a:gs pos="100000">
                    <a:srgbClr val="F39200"/>
                  </a:gs>
                </a:gsLst>
                <a:lin ang="2700000" scaled="0"/>
              </a:gradFill>
              <a:latin typeface="+mj-lt"/>
              <a:sym typeface="Inter Extra Light BETA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39CC16EC-6541-2F45-B5A6-E37FA6EB9D17}"/>
              </a:ext>
            </a:extLst>
          </p:cNvPr>
          <p:cNvSpPr txBox="1"/>
          <p:nvPr/>
        </p:nvSpPr>
        <p:spPr>
          <a:xfrm>
            <a:off x="9362702" y="7383233"/>
            <a:ext cx="2891880" cy="754394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7093" tIns="27093" rIns="27093" bIns="27093" numCol="1" spcCol="38100" rtlCol="0" anchor="ctr">
            <a:spAutoFit/>
          </a:bodyPr>
          <a:lstStyle/>
          <a:p>
            <a:pPr marL="0" marR="0" indent="0" algn="ctr" defTabSz="1733930" rtl="0" fontAlgn="auto" latinLnBrk="0" hangingPunct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3200" u="none" strike="noStrike" cap="none" spc="0" normalizeH="0" baseline="0" dirty="0" err="1">
                <a:ln>
                  <a:noFill/>
                </a:ln>
                <a:gradFill>
                  <a:gsLst>
                    <a:gs pos="0">
                      <a:srgbClr val="FFD600"/>
                    </a:gs>
                    <a:gs pos="100000">
                      <a:srgbClr val="F39200"/>
                    </a:gs>
                  </a:gsLst>
                  <a:lin ang="5400000" scaled="1"/>
                </a:gradFill>
                <a:effectLst/>
                <a:uFillTx/>
                <a:latin typeface="Inter Extra Light BETA" panose="020B0302030000000004" pitchFamily="34" charset="0"/>
                <a:ea typeface="Inter Extra Light BETA" panose="020B0302030000000004" pitchFamily="34" charset="0"/>
                <a:sym typeface="Inter Regular"/>
              </a:rPr>
              <a:t>Blockchain</a:t>
            </a:r>
            <a:endParaRPr kumimoji="0" lang="it-IT" sz="3200" u="none" strike="noStrike" cap="none" spc="0" normalizeH="0" baseline="0" dirty="0">
              <a:ln>
                <a:noFill/>
              </a:ln>
              <a:gradFill>
                <a:gsLst>
                  <a:gs pos="0">
                    <a:srgbClr val="FFD600"/>
                  </a:gs>
                  <a:gs pos="100000">
                    <a:srgbClr val="F39200"/>
                  </a:gs>
                </a:gsLst>
                <a:lin ang="5400000" scaled="1"/>
              </a:gradFill>
              <a:effectLst/>
              <a:uFillTx/>
              <a:latin typeface="Inter Extra Light BETA" panose="020B0302030000000004" pitchFamily="34" charset="0"/>
              <a:ea typeface="Inter Extra Light BETA" panose="020B0302030000000004" pitchFamily="34" charset="0"/>
              <a:sym typeface="Inter Regular"/>
            </a:endParaRPr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6639E949-8E0E-5E4A-BAA6-E34C6A3E38FD}"/>
              </a:ext>
            </a:extLst>
          </p:cNvPr>
          <p:cNvSpPr/>
          <p:nvPr/>
        </p:nvSpPr>
        <p:spPr>
          <a:xfrm>
            <a:off x="464949" y="2852283"/>
            <a:ext cx="3177153" cy="793379"/>
          </a:xfrm>
          <a:prstGeom prst="rect">
            <a:avLst/>
          </a:prstGeom>
          <a:noFill/>
          <a:ln w="12700" cap="flat">
            <a:gradFill>
              <a:gsLst>
                <a:gs pos="0">
                  <a:srgbClr val="FFD600"/>
                </a:gs>
                <a:gs pos="100000">
                  <a:srgbClr val="F39200"/>
                </a:gs>
              </a:gsLst>
              <a:lin ang="5400000" scaled="1"/>
            </a:gra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7093" tIns="27093" rIns="27093" bIns="27093" numCol="1" spcCol="38100" rtlCol="0" anchor="ctr">
            <a:spAutoFit/>
          </a:bodyPr>
          <a:lstStyle/>
          <a:p>
            <a:pPr algn="ctr" defTabSz="587022">
              <a:lnSpc>
                <a:spcPct val="100000"/>
              </a:lnSpc>
              <a:spcBef>
                <a:spcPts val="0"/>
              </a:spcBef>
            </a:pPr>
            <a:r>
              <a:rPr lang="it-IT" dirty="0">
                <a:solidFill>
                  <a:schemeClr val="bg1"/>
                </a:solidFill>
              </a:rPr>
              <a:t>Caricamento materiale greggio</a:t>
            </a: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194C65FB-A02D-BF49-8824-653D823E6719}"/>
              </a:ext>
            </a:extLst>
          </p:cNvPr>
          <p:cNvSpPr/>
          <p:nvPr/>
        </p:nvSpPr>
        <p:spPr>
          <a:xfrm>
            <a:off x="464948" y="3863018"/>
            <a:ext cx="3177153" cy="793379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7093" tIns="27093" rIns="27093" bIns="27093" numCol="1" spcCol="38100" rtlCol="0" anchor="ctr">
            <a:spAutoFit/>
          </a:bodyPr>
          <a:lstStyle/>
          <a:p>
            <a:pPr algn="ctr" defTabSz="587022">
              <a:lnSpc>
                <a:spcPct val="100000"/>
              </a:lnSpc>
              <a:spcBef>
                <a:spcPts val="0"/>
              </a:spcBef>
            </a:pPr>
            <a:r>
              <a:rPr lang="it-IT" dirty="0">
                <a:solidFill>
                  <a:schemeClr val="bg1">
                    <a:alpha val="20000"/>
                  </a:schemeClr>
                </a:solidFill>
              </a:rPr>
              <a:t>Acquisto </a:t>
            </a:r>
          </a:p>
          <a:p>
            <a:pPr algn="ctr" defTabSz="587022">
              <a:lnSpc>
                <a:spcPct val="100000"/>
              </a:lnSpc>
              <a:spcBef>
                <a:spcPts val="0"/>
              </a:spcBef>
            </a:pPr>
            <a:r>
              <a:rPr lang="it-IT" dirty="0">
                <a:solidFill>
                  <a:schemeClr val="bg1">
                    <a:alpha val="20000"/>
                  </a:schemeClr>
                </a:solidFill>
              </a:rPr>
              <a:t>materie prime</a:t>
            </a:r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E2A41918-1509-AD44-8881-9849606D06EA}"/>
              </a:ext>
            </a:extLst>
          </p:cNvPr>
          <p:cNvSpPr/>
          <p:nvPr/>
        </p:nvSpPr>
        <p:spPr>
          <a:xfrm>
            <a:off x="464947" y="4883576"/>
            <a:ext cx="3177153" cy="793379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7093" tIns="27093" rIns="27093" bIns="27093" numCol="1" spcCol="38100" rtlCol="0" anchor="ctr">
            <a:spAutoFit/>
          </a:bodyPr>
          <a:lstStyle/>
          <a:p>
            <a:pPr algn="ctr" defTabSz="587022">
              <a:lnSpc>
                <a:spcPct val="100000"/>
              </a:lnSpc>
              <a:spcBef>
                <a:spcPts val="0"/>
              </a:spcBef>
            </a:pPr>
            <a:r>
              <a:rPr lang="it-IT" dirty="0">
                <a:solidFill>
                  <a:schemeClr val="bg1">
                    <a:alpha val="20000"/>
                  </a:schemeClr>
                </a:solidFill>
              </a:rPr>
              <a:t>Disposizione verso terzista</a:t>
            </a:r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6D30F208-F88A-F345-A737-9AC1C31EF9BF}"/>
              </a:ext>
            </a:extLst>
          </p:cNvPr>
          <p:cNvSpPr/>
          <p:nvPr/>
        </p:nvSpPr>
        <p:spPr>
          <a:xfrm>
            <a:off x="464947" y="5904134"/>
            <a:ext cx="3177153" cy="793379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7093" tIns="27093" rIns="27093" bIns="27093" numCol="1" spcCol="38100" rtlCol="0" anchor="ctr">
            <a:spAutoFit/>
          </a:bodyPr>
          <a:lstStyle/>
          <a:p>
            <a:pPr algn="ctr" defTabSz="587022">
              <a:lnSpc>
                <a:spcPct val="100000"/>
              </a:lnSpc>
              <a:spcBef>
                <a:spcPts val="0"/>
              </a:spcBef>
            </a:pPr>
            <a:r>
              <a:rPr lang="it-IT" dirty="0">
                <a:solidFill>
                  <a:schemeClr val="bg1">
                    <a:alpha val="20000"/>
                  </a:schemeClr>
                </a:solidFill>
              </a:rPr>
              <a:t>Ricezione merce da terzista</a:t>
            </a:r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CC1E5FA7-679E-914D-B4B6-BD0474A4681C}"/>
              </a:ext>
            </a:extLst>
          </p:cNvPr>
          <p:cNvSpPr/>
          <p:nvPr/>
        </p:nvSpPr>
        <p:spPr>
          <a:xfrm>
            <a:off x="464947" y="6986247"/>
            <a:ext cx="3177153" cy="670268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7093" tIns="27093" rIns="27093" bIns="27093" numCol="1" spcCol="38100" rtlCol="0" anchor="ctr">
            <a:spAutoFit/>
          </a:bodyPr>
          <a:lstStyle/>
          <a:p>
            <a:pPr algn="ctr" defTabSz="587022">
              <a:lnSpc>
                <a:spcPct val="100000"/>
              </a:lnSpc>
              <a:spcBef>
                <a:spcPts val="0"/>
              </a:spcBef>
            </a:pPr>
            <a:r>
              <a:rPr lang="it-IT" sz="2000" dirty="0">
                <a:solidFill>
                  <a:schemeClr val="bg1">
                    <a:alpha val="20000"/>
                  </a:schemeClr>
                </a:solidFill>
              </a:rPr>
              <a:t>Trasformazione (tessitura + finissaggio)</a:t>
            </a:r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CAD36BAD-B946-3740-BBFC-46AAE9AE1EB4}"/>
              </a:ext>
            </a:extLst>
          </p:cNvPr>
          <p:cNvSpPr/>
          <p:nvPr/>
        </p:nvSpPr>
        <p:spPr>
          <a:xfrm>
            <a:off x="464946" y="7925604"/>
            <a:ext cx="3177153" cy="424047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7093" tIns="27093" rIns="27093" bIns="27093" numCol="1" spcCol="38100" rtlCol="0" anchor="ctr">
            <a:spAutoFit/>
          </a:bodyPr>
          <a:lstStyle/>
          <a:p>
            <a:pPr algn="ctr" defTabSz="587022">
              <a:lnSpc>
                <a:spcPct val="100000"/>
              </a:lnSpc>
              <a:spcBef>
                <a:spcPts val="0"/>
              </a:spcBef>
            </a:pPr>
            <a:r>
              <a:rPr lang="it-IT" dirty="0">
                <a:solidFill>
                  <a:schemeClr val="bg1">
                    <a:alpha val="20000"/>
                  </a:schemeClr>
                </a:solidFill>
              </a:rPr>
              <a:t>Vendita</a:t>
            </a:r>
          </a:p>
        </p:txBody>
      </p:sp>
      <p:sp>
        <p:nvSpPr>
          <p:cNvPr id="6" name="Pentagono 5">
            <a:extLst>
              <a:ext uri="{FF2B5EF4-FFF2-40B4-BE49-F238E27FC236}">
                <a16:creationId xmlns:a16="http://schemas.microsoft.com/office/drawing/2014/main" id="{78893466-01B9-9C4A-8084-8FDBA6B471BE}"/>
              </a:ext>
            </a:extLst>
          </p:cNvPr>
          <p:cNvSpPr/>
          <p:nvPr/>
        </p:nvSpPr>
        <p:spPr>
          <a:xfrm>
            <a:off x="3840481" y="4575122"/>
            <a:ext cx="5074584" cy="1986249"/>
          </a:xfrm>
          <a:prstGeom prst="homePlate">
            <a:avLst/>
          </a:prstGeom>
          <a:solidFill>
            <a:srgbClr val="29235C"/>
          </a:solidFill>
          <a:ln w="38100">
            <a:gradFill>
              <a:gsLst>
                <a:gs pos="0">
                  <a:srgbClr val="FFD600"/>
                </a:gs>
                <a:gs pos="100000">
                  <a:srgbClr val="F39200"/>
                </a:gs>
              </a:gsLst>
              <a:lin ang="5400000" scaled="1"/>
            </a:gradFill>
            <a:prstDash val="dash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216000" tIns="216000" rIns="27093" bIns="288000" numCol="1" spcCol="38100" rtlCol="0" anchor="ctr">
            <a:spAutoFit/>
          </a:bodyPr>
          <a:lstStyle/>
          <a:p>
            <a:pPr marL="0" marR="0" indent="0" defTabSz="58702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Inter Light BETA" panose="020B0402030000000004" pitchFamily="34" charset="0"/>
                <a:ea typeface="Inter Light BETA" panose="020B0402030000000004" pitchFamily="34" charset="0"/>
                <a:cs typeface="Helvetica Neue Medium"/>
                <a:sym typeface="Helvetica Neue Medium"/>
              </a:rPr>
              <a:t>Eseguito dal produttore del materiale oppure direttamente dall’azienda per conto del fornitore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0D8F91F0-E78D-F44F-BC46-C21061F00E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8171" y="3645662"/>
            <a:ext cx="3340100" cy="3365500"/>
          </a:xfrm>
          <a:prstGeom prst="rect">
            <a:avLst/>
          </a:prstGeom>
        </p:spPr>
      </p:pic>
      <p:sp>
        <p:nvSpPr>
          <p:cNvPr id="16" name="Titolo presentazione">
            <a:extLst>
              <a:ext uri="{FF2B5EF4-FFF2-40B4-BE49-F238E27FC236}">
                <a16:creationId xmlns:a16="http://schemas.microsoft.com/office/drawing/2014/main" id="{E63A5608-30C8-FC4C-B878-10635C1BFCEB}"/>
              </a:ext>
            </a:extLst>
          </p:cNvPr>
          <p:cNvSpPr txBox="1">
            <a:spLocks/>
          </p:cNvSpPr>
          <p:nvPr/>
        </p:nvSpPr>
        <p:spPr>
          <a:xfrm>
            <a:off x="7704667" y="629938"/>
            <a:ext cx="4842933" cy="29548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27093" tIns="27093" rIns="27093" bIns="27093">
            <a:normAutofit/>
          </a:bodyPr>
          <a:lstStyle>
            <a:lvl1pPr marL="0" marR="0" indent="0" algn="r" defTabSz="173393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 i="0" u="none" strike="noStrike" cap="none" spc="0" baseline="0">
                <a:solidFill>
                  <a:schemeClr val="bg1"/>
                </a:solidFill>
                <a:uFillTx/>
                <a:latin typeface="+mn-lt"/>
                <a:ea typeface="+mn-ea"/>
                <a:cs typeface="+mn-cs"/>
                <a:sym typeface="Inter Bold"/>
              </a:defRPr>
            </a:lvl1pPr>
            <a:lvl2pPr marL="0" marR="0" indent="0" algn="l" defTabSz="587022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chemeClr val="bg1"/>
                </a:solidFill>
                <a:uFillTx/>
                <a:latin typeface="+mn-lt"/>
                <a:ea typeface="+mn-ea"/>
                <a:cs typeface="+mn-cs"/>
                <a:sym typeface="Inter Bold"/>
              </a:defRPr>
            </a:lvl2pPr>
            <a:lvl3pPr marL="0" marR="0" indent="0" algn="l" defTabSz="587022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chemeClr val="bg1"/>
                </a:solidFill>
                <a:uFillTx/>
                <a:latin typeface="+mn-lt"/>
                <a:ea typeface="+mn-ea"/>
                <a:cs typeface="+mn-cs"/>
                <a:sym typeface="Inter Bold"/>
              </a:defRPr>
            </a:lvl3pPr>
            <a:lvl4pPr marL="0" marR="0" indent="0" algn="l" defTabSz="587022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chemeClr val="bg1"/>
                </a:solidFill>
                <a:uFillTx/>
                <a:latin typeface="+mn-lt"/>
                <a:ea typeface="+mn-ea"/>
                <a:cs typeface="+mn-cs"/>
                <a:sym typeface="Inter Bold"/>
              </a:defRPr>
            </a:lvl4pPr>
            <a:lvl5pPr marL="0" marR="0" indent="0" algn="l" defTabSz="587022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chemeClr val="bg1"/>
                </a:solidFill>
                <a:uFillTx/>
                <a:latin typeface="+mn-lt"/>
                <a:ea typeface="+mn-ea"/>
                <a:cs typeface="+mn-cs"/>
                <a:sym typeface="Inter Bold"/>
              </a:defRPr>
            </a:lvl5pPr>
            <a:lvl6pPr marL="0" marR="0" indent="0" algn="l" defTabSz="587022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Inter Bold"/>
              </a:defRPr>
            </a:lvl6pPr>
            <a:lvl7pPr marL="0" marR="0" indent="0" algn="l" defTabSz="587022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Inter Bold"/>
              </a:defRPr>
            </a:lvl7pPr>
            <a:lvl8pPr marL="0" marR="0" indent="0" algn="l" defTabSz="587022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Inter Bold"/>
              </a:defRPr>
            </a:lvl8pPr>
            <a:lvl9pPr marL="0" marR="0" indent="0" algn="l" defTabSz="587022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Inter Bold"/>
              </a:defRPr>
            </a:lvl9pPr>
          </a:lstStyle>
          <a:p>
            <a:pPr hangingPunct="1"/>
            <a:r>
              <a:rPr lang="it-IT" sz="1800">
                <a:solidFill>
                  <a:srgbClr val="29235C"/>
                </a:solidFill>
                <a:latin typeface="Inter Extra Light BETA" panose="020B0302030000000004" pitchFamily="34" charset="0"/>
                <a:ea typeface="Inter Extra Light BETA" panose="020B0302030000000004" pitchFamily="34" charset="0"/>
              </a:rPr>
              <a:t>La Blockchain nel sistema manifatturiero</a:t>
            </a:r>
            <a:endParaRPr lang="it-IT" sz="1800" dirty="0">
              <a:solidFill>
                <a:srgbClr val="29235C"/>
              </a:solidFill>
              <a:latin typeface="Inter Extra Light BETA" panose="020B0302030000000004" pitchFamily="34" charset="0"/>
              <a:ea typeface="Inter Extra Light BETA" panose="020B03020300000000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5230382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12301347" y="8966851"/>
            <a:ext cx="204640" cy="295488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9</a:t>
            </a:fld>
            <a:endParaRPr/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6639E949-8E0E-5E4A-BAA6-E34C6A3E38FD}"/>
              </a:ext>
            </a:extLst>
          </p:cNvPr>
          <p:cNvSpPr/>
          <p:nvPr/>
        </p:nvSpPr>
        <p:spPr>
          <a:xfrm>
            <a:off x="464949" y="2842460"/>
            <a:ext cx="3177153" cy="793379"/>
          </a:xfrm>
          <a:prstGeom prst="rect">
            <a:avLst/>
          </a:prstGeom>
          <a:noFill/>
          <a:ln w="12700" cap="flat">
            <a:gradFill>
              <a:gsLst>
                <a:gs pos="0">
                  <a:srgbClr val="FFD600"/>
                </a:gs>
                <a:gs pos="100000">
                  <a:srgbClr val="F39200"/>
                </a:gs>
              </a:gsLst>
              <a:lin ang="5400000" scaled="1"/>
            </a:gra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7093" tIns="27093" rIns="27093" bIns="27093" numCol="1" spcCol="38100" rtlCol="0" anchor="ctr">
            <a:spAutoFit/>
          </a:bodyPr>
          <a:lstStyle/>
          <a:p>
            <a:pPr algn="ctr" defTabSz="587022">
              <a:lnSpc>
                <a:spcPct val="100000"/>
              </a:lnSpc>
              <a:spcBef>
                <a:spcPts val="0"/>
              </a:spcBef>
            </a:pPr>
            <a:r>
              <a:rPr lang="it-IT" dirty="0">
                <a:solidFill>
                  <a:schemeClr val="bg1"/>
                </a:solidFill>
              </a:rPr>
              <a:t>Caricamento materiale greggio</a:t>
            </a: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194C65FB-A02D-BF49-8824-653D823E6719}"/>
              </a:ext>
            </a:extLst>
          </p:cNvPr>
          <p:cNvSpPr/>
          <p:nvPr/>
        </p:nvSpPr>
        <p:spPr>
          <a:xfrm>
            <a:off x="464948" y="3863018"/>
            <a:ext cx="3177153" cy="793379"/>
          </a:xfrm>
          <a:prstGeom prst="rect">
            <a:avLst/>
          </a:prstGeom>
          <a:noFill/>
          <a:ln w="12700" cap="flat">
            <a:gradFill>
              <a:gsLst>
                <a:gs pos="0">
                  <a:srgbClr val="FFD600"/>
                </a:gs>
                <a:gs pos="100000">
                  <a:srgbClr val="F39200"/>
                </a:gs>
              </a:gsLst>
              <a:lin ang="5400000" scaled="1"/>
            </a:gra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7093" tIns="27093" rIns="27093" bIns="27093" numCol="1" spcCol="38100" rtlCol="0" anchor="ctr">
            <a:spAutoFit/>
          </a:bodyPr>
          <a:lstStyle/>
          <a:p>
            <a:pPr algn="ctr" defTabSz="587022">
              <a:lnSpc>
                <a:spcPct val="100000"/>
              </a:lnSpc>
              <a:spcBef>
                <a:spcPts val="0"/>
              </a:spcBef>
            </a:pPr>
            <a:r>
              <a:rPr lang="it-IT" dirty="0">
                <a:solidFill>
                  <a:schemeClr val="bg1"/>
                </a:solidFill>
              </a:rPr>
              <a:t>Acquisto</a:t>
            </a:r>
          </a:p>
          <a:p>
            <a:pPr algn="ctr" defTabSz="587022">
              <a:lnSpc>
                <a:spcPct val="100000"/>
              </a:lnSpc>
              <a:spcBef>
                <a:spcPts val="0"/>
              </a:spcBef>
            </a:pPr>
            <a:r>
              <a:rPr lang="it-IT" dirty="0">
                <a:solidFill>
                  <a:schemeClr val="bg1"/>
                </a:solidFill>
              </a:rPr>
              <a:t>materie prime</a:t>
            </a:r>
          </a:p>
        </p:txBody>
      </p:sp>
      <p:sp>
        <p:nvSpPr>
          <p:cNvPr id="18" name="Pentagono 17">
            <a:extLst>
              <a:ext uri="{FF2B5EF4-FFF2-40B4-BE49-F238E27FC236}">
                <a16:creationId xmlns:a16="http://schemas.microsoft.com/office/drawing/2014/main" id="{09FA9DE6-2485-6C4F-8AF6-585D84B83948}"/>
              </a:ext>
            </a:extLst>
          </p:cNvPr>
          <p:cNvSpPr/>
          <p:nvPr/>
        </p:nvSpPr>
        <p:spPr>
          <a:xfrm>
            <a:off x="3840480" y="4205790"/>
            <a:ext cx="5368871" cy="2724913"/>
          </a:xfrm>
          <a:prstGeom prst="homePlate">
            <a:avLst/>
          </a:prstGeom>
          <a:solidFill>
            <a:srgbClr val="29235C"/>
          </a:solidFill>
          <a:ln w="38100">
            <a:gradFill>
              <a:gsLst>
                <a:gs pos="0">
                  <a:srgbClr val="FFD600"/>
                </a:gs>
                <a:gs pos="100000">
                  <a:srgbClr val="F39200"/>
                </a:gs>
              </a:gsLst>
              <a:lin ang="5400000" scaled="1"/>
            </a:gradFill>
            <a:prstDash val="dash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216000" tIns="216000" rIns="27093" bIns="288000" numCol="1" spcCol="38100" rtlCol="0" anchor="ctr">
            <a:spAutoFit/>
          </a:bodyPr>
          <a:lstStyle/>
          <a:p>
            <a:pPr lvl="7"/>
            <a:r>
              <a:rPr lang="it-IT" dirty="0">
                <a:solidFill>
                  <a:schemeClr val="bg1"/>
                </a:solidFill>
                <a:latin typeface="Inter Light BETA" panose="020B0402030000000004" pitchFamily="34" charset="0"/>
                <a:ea typeface="Inter Light BETA" panose="020B0402030000000004" pitchFamily="34" charset="0"/>
                <a:sym typeface="Helvetica Neue Medium"/>
              </a:rPr>
              <a:t>Eseguito dal produttore del materiale oppure direttamente dall’azienda per conto del fornitore. Contiene documenti quali fattura e/o DDT (ed eventuali certificati)</a:t>
            </a:r>
          </a:p>
        </p:txBody>
      </p:sp>
      <p:sp>
        <p:nvSpPr>
          <p:cNvPr id="19" name="Rettangolo 18">
            <a:extLst>
              <a:ext uri="{FF2B5EF4-FFF2-40B4-BE49-F238E27FC236}">
                <a16:creationId xmlns:a16="http://schemas.microsoft.com/office/drawing/2014/main" id="{DA915A1D-4992-994C-9646-6F679E643837}"/>
              </a:ext>
            </a:extLst>
          </p:cNvPr>
          <p:cNvSpPr/>
          <p:nvPr/>
        </p:nvSpPr>
        <p:spPr>
          <a:xfrm>
            <a:off x="464947" y="4883576"/>
            <a:ext cx="3177153" cy="793379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7093" tIns="27093" rIns="27093" bIns="27093" numCol="1" spcCol="38100" rtlCol="0" anchor="ctr">
            <a:spAutoFit/>
          </a:bodyPr>
          <a:lstStyle/>
          <a:p>
            <a:pPr algn="ctr" defTabSz="587022">
              <a:lnSpc>
                <a:spcPct val="100000"/>
              </a:lnSpc>
              <a:spcBef>
                <a:spcPts val="0"/>
              </a:spcBef>
            </a:pPr>
            <a:r>
              <a:rPr lang="it-IT" dirty="0">
                <a:solidFill>
                  <a:schemeClr val="bg1">
                    <a:alpha val="20000"/>
                  </a:schemeClr>
                </a:solidFill>
              </a:rPr>
              <a:t>Disposizione verso terzista</a:t>
            </a:r>
          </a:p>
        </p:txBody>
      </p:sp>
      <p:sp>
        <p:nvSpPr>
          <p:cNvPr id="21" name="Rettangolo 20">
            <a:extLst>
              <a:ext uri="{FF2B5EF4-FFF2-40B4-BE49-F238E27FC236}">
                <a16:creationId xmlns:a16="http://schemas.microsoft.com/office/drawing/2014/main" id="{33E4357A-D651-6341-B671-43BE9383E05F}"/>
              </a:ext>
            </a:extLst>
          </p:cNvPr>
          <p:cNvSpPr/>
          <p:nvPr/>
        </p:nvSpPr>
        <p:spPr>
          <a:xfrm>
            <a:off x="464947" y="5904134"/>
            <a:ext cx="3177153" cy="793379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7093" tIns="27093" rIns="27093" bIns="27093" numCol="1" spcCol="38100" rtlCol="0" anchor="ctr">
            <a:spAutoFit/>
          </a:bodyPr>
          <a:lstStyle/>
          <a:p>
            <a:pPr algn="ctr" defTabSz="587022">
              <a:lnSpc>
                <a:spcPct val="100000"/>
              </a:lnSpc>
              <a:spcBef>
                <a:spcPts val="0"/>
              </a:spcBef>
            </a:pPr>
            <a:r>
              <a:rPr lang="it-IT" dirty="0">
                <a:solidFill>
                  <a:schemeClr val="bg1">
                    <a:alpha val="20000"/>
                  </a:schemeClr>
                </a:solidFill>
              </a:rPr>
              <a:t>Ricezione merce da terzista</a:t>
            </a:r>
          </a:p>
        </p:txBody>
      </p:sp>
      <p:sp>
        <p:nvSpPr>
          <p:cNvPr id="22" name="Rettangolo 21">
            <a:extLst>
              <a:ext uri="{FF2B5EF4-FFF2-40B4-BE49-F238E27FC236}">
                <a16:creationId xmlns:a16="http://schemas.microsoft.com/office/drawing/2014/main" id="{1F767FAD-B8F0-A840-9C53-E2E1C450FCF3}"/>
              </a:ext>
            </a:extLst>
          </p:cNvPr>
          <p:cNvSpPr/>
          <p:nvPr/>
        </p:nvSpPr>
        <p:spPr>
          <a:xfrm>
            <a:off x="464947" y="6986247"/>
            <a:ext cx="3177153" cy="670268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7093" tIns="27093" rIns="27093" bIns="27093" numCol="1" spcCol="38100" rtlCol="0" anchor="ctr">
            <a:spAutoFit/>
          </a:bodyPr>
          <a:lstStyle/>
          <a:p>
            <a:pPr algn="ctr" defTabSz="587022">
              <a:lnSpc>
                <a:spcPct val="100000"/>
              </a:lnSpc>
              <a:spcBef>
                <a:spcPts val="0"/>
              </a:spcBef>
            </a:pPr>
            <a:r>
              <a:rPr lang="it-IT" sz="2000" dirty="0">
                <a:solidFill>
                  <a:schemeClr val="bg1">
                    <a:alpha val="20000"/>
                  </a:schemeClr>
                </a:solidFill>
              </a:rPr>
              <a:t>Trasformazione (tessitura + finissaggio)</a:t>
            </a:r>
          </a:p>
        </p:txBody>
      </p:sp>
      <p:sp>
        <p:nvSpPr>
          <p:cNvPr id="23" name="Rettangolo 22">
            <a:extLst>
              <a:ext uri="{FF2B5EF4-FFF2-40B4-BE49-F238E27FC236}">
                <a16:creationId xmlns:a16="http://schemas.microsoft.com/office/drawing/2014/main" id="{EA6542AB-5E88-254E-984D-A20B82A3B202}"/>
              </a:ext>
            </a:extLst>
          </p:cNvPr>
          <p:cNvSpPr/>
          <p:nvPr/>
        </p:nvSpPr>
        <p:spPr>
          <a:xfrm>
            <a:off x="464946" y="7925604"/>
            <a:ext cx="3177153" cy="424047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7093" tIns="27093" rIns="27093" bIns="27093" numCol="1" spcCol="38100" rtlCol="0" anchor="ctr">
            <a:spAutoFit/>
          </a:bodyPr>
          <a:lstStyle/>
          <a:p>
            <a:pPr algn="ctr" defTabSz="587022">
              <a:lnSpc>
                <a:spcPct val="100000"/>
              </a:lnSpc>
              <a:spcBef>
                <a:spcPts val="0"/>
              </a:spcBef>
            </a:pPr>
            <a:r>
              <a:rPr lang="it-IT" dirty="0">
                <a:solidFill>
                  <a:schemeClr val="bg1">
                    <a:alpha val="20000"/>
                  </a:schemeClr>
                </a:solidFill>
              </a:rPr>
              <a:t>Vendita</a:t>
            </a:r>
          </a:p>
        </p:txBody>
      </p:sp>
      <p:sp>
        <p:nvSpPr>
          <p:cNvPr id="26" name="CasellaDiTesto 25">
            <a:extLst>
              <a:ext uri="{FF2B5EF4-FFF2-40B4-BE49-F238E27FC236}">
                <a16:creationId xmlns:a16="http://schemas.microsoft.com/office/drawing/2014/main" id="{EF9A3CFC-73BC-5749-8ACD-998A5F7F8D56}"/>
              </a:ext>
            </a:extLst>
          </p:cNvPr>
          <p:cNvSpPr txBox="1"/>
          <p:nvPr/>
        </p:nvSpPr>
        <p:spPr>
          <a:xfrm>
            <a:off x="464946" y="1872750"/>
            <a:ext cx="7328556" cy="448669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7093" tIns="27093" rIns="27093" bIns="27093" numCol="1" spcCol="38100" rtlCol="0" anchor="ctr">
            <a:spAutoFit/>
          </a:bodyPr>
          <a:lstStyle/>
          <a:p>
            <a:pPr>
              <a:lnSpc>
                <a:spcPct val="80000"/>
              </a:lnSpc>
              <a:spcBef>
                <a:spcPts val="0"/>
              </a:spcBef>
            </a:pPr>
            <a:r>
              <a:rPr lang="it-IT" sz="3200" dirty="0">
                <a:gradFill>
                  <a:gsLst>
                    <a:gs pos="0">
                      <a:srgbClr val="FFD600"/>
                    </a:gs>
                    <a:gs pos="100000">
                      <a:srgbClr val="F39200"/>
                    </a:gs>
                  </a:gsLst>
                  <a:lin ang="2700000" scaled="0"/>
                </a:gradFill>
                <a:latin typeface="+mj-lt"/>
                <a:sym typeface="Inter Bold"/>
              </a:rPr>
              <a:t>Fasi registrate nella </a:t>
            </a:r>
            <a:r>
              <a:rPr lang="it-IT" sz="3200" dirty="0" err="1">
                <a:gradFill>
                  <a:gsLst>
                    <a:gs pos="0">
                      <a:srgbClr val="FFD600"/>
                    </a:gs>
                    <a:gs pos="100000">
                      <a:srgbClr val="F39200"/>
                    </a:gs>
                  </a:gsLst>
                  <a:lin ang="2700000" scaled="0"/>
                </a:gradFill>
                <a:latin typeface="+mj-lt"/>
                <a:sym typeface="Inter Bold"/>
              </a:rPr>
              <a:t>Blockchain</a:t>
            </a:r>
            <a:endParaRPr lang="it-IT" sz="3200" dirty="0">
              <a:gradFill>
                <a:gsLst>
                  <a:gs pos="0">
                    <a:srgbClr val="FFD600"/>
                  </a:gs>
                  <a:gs pos="100000">
                    <a:srgbClr val="F39200"/>
                  </a:gs>
                </a:gsLst>
                <a:lin ang="2700000" scaled="0"/>
              </a:gradFill>
              <a:latin typeface="+mj-lt"/>
              <a:sym typeface="Inter Extra Light BETA"/>
            </a:endParaRPr>
          </a:p>
        </p:txBody>
      </p:sp>
      <p:sp>
        <p:nvSpPr>
          <p:cNvPr id="27" name="CasellaDiTesto 26">
            <a:extLst>
              <a:ext uri="{FF2B5EF4-FFF2-40B4-BE49-F238E27FC236}">
                <a16:creationId xmlns:a16="http://schemas.microsoft.com/office/drawing/2014/main" id="{63FF3F4A-CC4F-134D-ADCD-E32A70B516B7}"/>
              </a:ext>
            </a:extLst>
          </p:cNvPr>
          <p:cNvSpPr txBox="1"/>
          <p:nvPr/>
        </p:nvSpPr>
        <p:spPr>
          <a:xfrm>
            <a:off x="9362702" y="7383233"/>
            <a:ext cx="2891880" cy="754394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7093" tIns="27093" rIns="27093" bIns="27093" numCol="1" spcCol="38100" rtlCol="0" anchor="ctr">
            <a:spAutoFit/>
          </a:bodyPr>
          <a:lstStyle/>
          <a:p>
            <a:pPr marL="0" marR="0" indent="0" algn="ctr" defTabSz="1733930" rtl="0" fontAlgn="auto" latinLnBrk="0" hangingPunct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3200" u="none" strike="noStrike" cap="none" spc="0" normalizeH="0" baseline="0" dirty="0" err="1">
                <a:ln>
                  <a:noFill/>
                </a:ln>
                <a:gradFill>
                  <a:gsLst>
                    <a:gs pos="0">
                      <a:srgbClr val="FFD600"/>
                    </a:gs>
                    <a:gs pos="100000">
                      <a:srgbClr val="F39200"/>
                    </a:gs>
                  </a:gsLst>
                  <a:lin ang="5400000" scaled="1"/>
                </a:gradFill>
                <a:effectLst/>
                <a:uFillTx/>
                <a:latin typeface="Inter Extra Light BETA" panose="020B0302030000000004" pitchFamily="34" charset="0"/>
                <a:ea typeface="Inter Extra Light BETA" panose="020B0302030000000004" pitchFamily="34" charset="0"/>
                <a:sym typeface="Inter Regular"/>
              </a:rPr>
              <a:t>Blockchain</a:t>
            </a:r>
            <a:endParaRPr kumimoji="0" lang="it-IT" sz="3200" u="none" strike="noStrike" cap="none" spc="0" normalizeH="0" baseline="0" dirty="0">
              <a:ln>
                <a:noFill/>
              </a:ln>
              <a:gradFill>
                <a:gsLst>
                  <a:gs pos="0">
                    <a:srgbClr val="FFD600"/>
                  </a:gs>
                  <a:gs pos="100000">
                    <a:srgbClr val="F39200"/>
                  </a:gs>
                </a:gsLst>
                <a:lin ang="5400000" scaled="1"/>
              </a:gradFill>
              <a:effectLst/>
              <a:uFillTx/>
              <a:latin typeface="Inter Extra Light BETA" panose="020B0302030000000004" pitchFamily="34" charset="0"/>
              <a:ea typeface="Inter Extra Light BETA" panose="020B0302030000000004" pitchFamily="34" charset="0"/>
              <a:sym typeface="Inter Regular"/>
            </a:endParaRPr>
          </a:p>
        </p:txBody>
      </p:sp>
      <p:pic>
        <p:nvPicPr>
          <p:cNvPr id="28" name="Immagine 27">
            <a:extLst>
              <a:ext uri="{FF2B5EF4-FFF2-40B4-BE49-F238E27FC236}">
                <a16:creationId xmlns:a16="http://schemas.microsoft.com/office/drawing/2014/main" id="{0002DC88-F35B-FA46-A43D-AE1A053CC2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8171" y="3645662"/>
            <a:ext cx="3340100" cy="3365500"/>
          </a:xfrm>
          <a:prstGeom prst="rect">
            <a:avLst/>
          </a:prstGeom>
        </p:spPr>
      </p:pic>
      <p:sp>
        <p:nvSpPr>
          <p:cNvPr id="16" name="Titolo presentazione">
            <a:extLst>
              <a:ext uri="{FF2B5EF4-FFF2-40B4-BE49-F238E27FC236}">
                <a16:creationId xmlns:a16="http://schemas.microsoft.com/office/drawing/2014/main" id="{67DF4A15-E222-574A-80EB-44C8C94713A0}"/>
              </a:ext>
            </a:extLst>
          </p:cNvPr>
          <p:cNvSpPr txBox="1">
            <a:spLocks/>
          </p:cNvSpPr>
          <p:nvPr/>
        </p:nvSpPr>
        <p:spPr>
          <a:xfrm>
            <a:off x="7704667" y="629938"/>
            <a:ext cx="4842933" cy="29548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27093" tIns="27093" rIns="27093" bIns="27093">
            <a:normAutofit/>
          </a:bodyPr>
          <a:lstStyle>
            <a:lvl1pPr marL="0" marR="0" indent="0" algn="r" defTabSz="173393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 i="0" u="none" strike="noStrike" cap="none" spc="0" baseline="0">
                <a:solidFill>
                  <a:schemeClr val="bg1"/>
                </a:solidFill>
                <a:uFillTx/>
                <a:latin typeface="+mn-lt"/>
                <a:ea typeface="+mn-ea"/>
                <a:cs typeface="+mn-cs"/>
                <a:sym typeface="Inter Bold"/>
              </a:defRPr>
            </a:lvl1pPr>
            <a:lvl2pPr marL="0" marR="0" indent="0" algn="l" defTabSz="587022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chemeClr val="bg1"/>
                </a:solidFill>
                <a:uFillTx/>
                <a:latin typeface="+mn-lt"/>
                <a:ea typeface="+mn-ea"/>
                <a:cs typeface="+mn-cs"/>
                <a:sym typeface="Inter Bold"/>
              </a:defRPr>
            </a:lvl2pPr>
            <a:lvl3pPr marL="0" marR="0" indent="0" algn="l" defTabSz="587022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chemeClr val="bg1"/>
                </a:solidFill>
                <a:uFillTx/>
                <a:latin typeface="+mn-lt"/>
                <a:ea typeface="+mn-ea"/>
                <a:cs typeface="+mn-cs"/>
                <a:sym typeface="Inter Bold"/>
              </a:defRPr>
            </a:lvl3pPr>
            <a:lvl4pPr marL="0" marR="0" indent="0" algn="l" defTabSz="587022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chemeClr val="bg1"/>
                </a:solidFill>
                <a:uFillTx/>
                <a:latin typeface="+mn-lt"/>
                <a:ea typeface="+mn-ea"/>
                <a:cs typeface="+mn-cs"/>
                <a:sym typeface="Inter Bold"/>
              </a:defRPr>
            </a:lvl4pPr>
            <a:lvl5pPr marL="0" marR="0" indent="0" algn="l" defTabSz="587022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chemeClr val="bg1"/>
                </a:solidFill>
                <a:uFillTx/>
                <a:latin typeface="+mn-lt"/>
                <a:ea typeface="+mn-ea"/>
                <a:cs typeface="+mn-cs"/>
                <a:sym typeface="Inter Bold"/>
              </a:defRPr>
            </a:lvl5pPr>
            <a:lvl6pPr marL="0" marR="0" indent="0" algn="l" defTabSz="587022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Inter Bold"/>
              </a:defRPr>
            </a:lvl6pPr>
            <a:lvl7pPr marL="0" marR="0" indent="0" algn="l" defTabSz="587022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Inter Bold"/>
              </a:defRPr>
            </a:lvl7pPr>
            <a:lvl8pPr marL="0" marR="0" indent="0" algn="l" defTabSz="587022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Inter Bold"/>
              </a:defRPr>
            </a:lvl8pPr>
            <a:lvl9pPr marL="0" marR="0" indent="0" algn="l" defTabSz="587022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Inter Bold"/>
              </a:defRPr>
            </a:lvl9pPr>
          </a:lstStyle>
          <a:p>
            <a:pPr hangingPunct="1"/>
            <a:r>
              <a:rPr lang="it-IT" sz="1800">
                <a:solidFill>
                  <a:srgbClr val="29235C"/>
                </a:solidFill>
                <a:latin typeface="Inter Extra Light BETA" panose="020B0302030000000004" pitchFamily="34" charset="0"/>
                <a:ea typeface="Inter Extra Light BETA" panose="020B0302030000000004" pitchFamily="34" charset="0"/>
              </a:rPr>
              <a:t>La Blockchain nel sistema manifatturiero</a:t>
            </a:r>
            <a:endParaRPr lang="it-IT" sz="1800" dirty="0">
              <a:solidFill>
                <a:srgbClr val="29235C"/>
              </a:solidFill>
              <a:latin typeface="Inter Extra Light BETA" panose="020B0302030000000004" pitchFamily="34" charset="0"/>
              <a:ea typeface="Inter Extra Light BETA" panose="020B03020300000000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5897596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Inter Bold"/>
        <a:ea typeface="Inter Bold"/>
        <a:cs typeface="Inter Bold"/>
      </a:majorFont>
      <a:minorFont>
        <a:latin typeface="Inter Bold"/>
        <a:ea typeface="Inter Bold"/>
        <a:cs typeface="Inter Bold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27093" tIns="27093" rIns="27093" bIns="27093" numCol="1" spcCol="38100" rtlCol="0" anchor="ctr">
        <a:spAutoFit/>
      </a:bodyPr>
      <a:lstStyle>
        <a:defPPr marL="0" marR="0" indent="0" algn="ctr" defTabSz="587022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27093" tIns="27093" rIns="27093" bIns="27093" numCol="1" spcCol="38100" rtlCol="0" anchor="ctr">
        <a:spAutoFit/>
      </a:bodyPr>
      <a:lstStyle>
        <a:defPPr marL="0" marR="0" indent="0" algn="l" defTabSz="1733930" rtl="0" fontAlgn="auto" latinLnBrk="0" hangingPunct="0">
          <a:lnSpc>
            <a:spcPct val="90000"/>
          </a:lnSpc>
          <a:spcBef>
            <a:spcPts val="200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Inter Regular"/>
            <a:ea typeface="Inter Regular"/>
            <a:cs typeface="Inter Regular"/>
            <a:sym typeface="Inter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Inter Bold"/>
        <a:ea typeface="Inter Bold"/>
        <a:cs typeface="Inter Bold"/>
      </a:majorFont>
      <a:minorFont>
        <a:latin typeface="Inter Bold"/>
        <a:ea typeface="Inter Bold"/>
        <a:cs typeface="Inter Bold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27093" tIns="27093" rIns="27093" bIns="27093" numCol="1" spcCol="38100" rtlCol="0" anchor="ctr">
        <a:spAutoFit/>
      </a:bodyPr>
      <a:lstStyle>
        <a:defPPr marL="0" marR="0" indent="0" algn="ctr" defTabSz="587022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27093" tIns="27093" rIns="27093" bIns="27093" numCol="1" spcCol="38100" rtlCol="0" anchor="ctr">
        <a:spAutoFit/>
      </a:bodyPr>
      <a:lstStyle>
        <a:defPPr marL="0" marR="0" indent="0" algn="l" defTabSz="1733930" rtl="0" fontAlgn="auto" latinLnBrk="0" hangingPunct="0">
          <a:lnSpc>
            <a:spcPct val="90000"/>
          </a:lnSpc>
          <a:spcBef>
            <a:spcPts val="200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Inter Regular"/>
            <a:ea typeface="Inter Regular"/>
            <a:cs typeface="Inter Regular"/>
            <a:sym typeface="Inter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Override1.xml><?xml version="1.0" encoding="utf-8"?>
<a:themeOverride xmlns:a="http://schemas.openxmlformats.org/drawingml/2006/main">
  <a:clrScheme name="21_BasicWhite">
    <a:dk1>
      <a:srgbClr val="000000"/>
    </a:dk1>
    <a:lt1>
      <a:srgbClr val="FFFFFF"/>
    </a:lt1>
    <a:dk2>
      <a:srgbClr val="5E5E5E"/>
    </a:dk2>
    <a:lt2>
      <a:srgbClr val="D5D5D5"/>
    </a:lt2>
    <a:accent1>
      <a:srgbClr val="00A2FF"/>
    </a:accent1>
    <a:accent2>
      <a:srgbClr val="16E7CF"/>
    </a:accent2>
    <a:accent3>
      <a:srgbClr val="61D836"/>
    </a:accent3>
    <a:accent4>
      <a:srgbClr val="FFD932"/>
    </a:accent4>
    <a:accent5>
      <a:srgbClr val="FF644E"/>
    </a:accent5>
    <a:accent6>
      <a:srgbClr val="FF42A1"/>
    </a:accent6>
    <a:hlink>
      <a:srgbClr val="0000FF"/>
    </a:hlink>
    <a:folHlink>
      <a:srgbClr val="FF00F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733</TotalTime>
  <Words>1349</Words>
  <Application>Microsoft Macintosh PowerPoint</Application>
  <PresentationFormat>Personalizzato</PresentationFormat>
  <Paragraphs>236</Paragraphs>
  <Slides>30</Slides>
  <Notes>3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11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30</vt:i4>
      </vt:variant>
    </vt:vector>
  </HeadingPairs>
  <TitlesOfParts>
    <vt:vector size="42" baseType="lpstr">
      <vt:lpstr>Inter Medium</vt:lpstr>
      <vt:lpstr>Helvetica Neue</vt:lpstr>
      <vt:lpstr>Inter</vt:lpstr>
      <vt:lpstr>Inter Extra Light BETA</vt:lpstr>
      <vt:lpstr>Inter Bold</vt:lpstr>
      <vt:lpstr>Helvetica</vt:lpstr>
      <vt:lpstr>Inter Black</vt:lpstr>
      <vt:lpstr>Inter Semi Bold</vt:lpstr>
      <vt:lpstr>Helvetica Neue Medium</vt:lpstr>
      <vt:lpstr>Inter Light BETA</vt:lpstr>
      <vt:lpstr>Inter Regular</vt:lpstr>
      <vt:lpstr>21_BasicWhite</vt:lpstr>
      <vt:lpstr>Case study: Domina per il tessile e l’abbigliamento</vt:lpstr>
      <vt:lpstr>Presentazione standard di PowerPoint</vt:lpstr>
      <vt:lpstr>Un esempio  del settore tessile-fashion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Esempio di titolo</dc:title>
  <cp:lastModifiedBy>Microsoft Office User</cp:lastModifiedBy>
  <cp:revision>147</cp:revision>
  <dcterms:modified xsi:type="dcterms:W3CDTF">2021-02-03T08:10:52Z</dcterms:modified>
</cp:coreProperties>
</file>